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600">
          <p15:clr>
            <a:srgbClr val="A4A3A4"/>
          </p15:clr>
        </p15:guide>
        <p15:guide id="2" pos="2880">
          <p15:clr>
            <a:srgbClr val="A4A3A4"/>
          </p15:clr>
        </p15:guide>
      </p15:sldGuideLst>
    </p:ext>
    <p:ext uri="GoogleSlidesCustomDataVersion2">
      <go:slidesCustomData xmlns:go="http://customooxmlschemas.google.com/" r:id="rId42" roundtripDataSignature="AMtx7mjfQ8ua0IwSJGyw1cRe0vFsPT/F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098591-4CD3-4F7E-A7C7-FFBF9FE6146B}">
  <a:tblStyle styleId="{25098591-4CD3-4F7E-A7C7-FFBF9FE6146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4E6"/>
          </a:solidFill>
        </a:fill>
      </a:tcStyle>
    </a:wholeTbl>
    <a:band1H>
      <a:tcTxStyle/>
      <a:tcStyle>
        <a:fill>
          <a:solidFill>
            <a:srgbClr val="FEE9CA"/>
          </a:solidFill>
        </a:fill>
      </a:tcStyle>
    </a:band1H>
    <a:band2H>
      <a:tcTxStyle/>
    </a:band2H>
    <a:band1V>
      <a:tcTxStyle/>
      <a:tcStyle>
        <a:fill>
          <a:solidFill>
            <a:srgbClr val="FEE9C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D45B343-6093-4A5C-B0BE-7668442D1ED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6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 name="Google Shape;22;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 name="Google Shape;23;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6" name="Google Shape;166;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8" name="Google Shape;178;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05" name="Google Shape;205;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20" name="Google Shape;220;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5" name="Google Shape;235;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1" name="Google Shape;251;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79" name="Google Shape;279;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7" name="Google Shape;287;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06" name="Google Shape;306;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4" name="Google Shape;314;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6" name="Google Shape;326;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4" name="Google Shape;354;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77" name="Google Shape;377;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5" name="Google Shape;385;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4" name="Google Shape;414;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3" name="Google Shape;443;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72" name="Google Shape;472;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01" name="Google Shape;501;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1: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3: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4: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5: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0" name="Google Shape;80;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8" name="Google Shape;88;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11" name="Google Shape;111;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8" name="Google Shape;138;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38"/>
          <p:cNvSpPr/>
          <p:nvPr/>
        </p:nvSpPr>
        <p:spPr>
          <a:xfrm>
            <a:off x="7230071" y="5371562"/>
            <a:ext cx="1518364"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Calibri"/>
                <a:ea typeface="Calibri"/>
                <a:cs typeface="Calibri"/>
                <a:sym typeface="Calibri"/>
              </a:rPr>
              <a:t>© ISIL. Todos los derechos reservados</a:t>
            </a:r>
            <a:endParaRPr/>
          </a:p>
        </p:txBody>
      </p:sp>
      <p:pic>
        <p:nvPicPr>
          <p:cNvPr id="16" name="Google Shape;16;p38"/>
          <p:cNvPicPr preferRelativeResize="0"/>
          <p:nvPr/>
        </p:nvPicPr>
        <p:blipFill rotWithShape="1">
          <a:blip r:embed="rId2">
            <a:alphaModFix amt="20000"/>
          </a:blip>
          <a:srcRect b="0" l="0" r="0" t="0"/>
          <a:stretch/>
        </p:blipFill>
        <p:spPr>
          <a:xfrm>
            <a:off x="506316" y="5349407"/>
            <a:ext cx="369984" cy="206823"/>
          </a:xfrm>
          <a:prstGeom prst="rect">
            <a:avLst/>
          </a:prstGeom>
          <a:noFill/>
          <a:ln>
            <a:noFill/>
          </a:ln>
        </p:spPr>
      </p:pic>
      <p:sp>
        <p:nvSpPr>
          <p:cNvPr id="17" name="Google Shape;17;p38"/>
          <p:cNvSpPr txBox="1"/>
          <p:nvPr/>
        </p:nvSpPr>
        <p:spPr>
          <a:xfrm>
            <a:off x="876300" y="5343295"/>
            <a:ext cx="1744388"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800">
                <a:solidFill>
                  <a:srgbClr val="7F7F7F"/>
                </a:solidFill>
                <a:latin typeface="Calibri"/>
                <a:ea typeface="Calibri"/>
                <a:cs typeface="Calibri"/>
                <a:sym typeface="Calibri"/>
              </a:rPr>
              <a:t>GESTIÓN DE PROYECTOS</a:t>
            </a:r>
            <a:r>
              <a:rPr lang="es-PE" sz="800">
                <a:solidFill>
                  <a:srgbClr val="7F7F7F"/>
                </a:solidFill>
                <a:latin typeface="Calibri"/>
                <a:ea typeface="Calibri"/>
                <a:cs typeface="Calibri"/>
                <a:sym typeface="Calibri"/>
              </a:rPr>
              <a:t> </a:t>
            </a:r>
            <a:r>
              <a:rPr lang="es-PE" sz="800">
                <a:solidFill>
                  <a:srgbClr val="7F7F7F"/>
                </a:solidFill>
                <a:latin typeface="Calibri"/>
                <a:ea typeface="Calibri"/>
                <a:cs typeface="Calibri"/>
                <a:sym typeface="Calibri"/>
              </a:rPr>
              <a:t>•  TEMA 02</a:t>
            </a:r>
            <a:endParaRPr sz="800">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6"/>
          <p:cNvSpPr/>
          <p:nvPr/>
        </p:nvSpPr>
        <p:spPr>
          <a:xfrm>
            <a:off x="7230071" y="5371562"/>
            <a:ext cx="1518364"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PE" sz="600" u="none" cap="none" strike="noStrike">
                <a:solidFill>
                  <a:srgbClr val="7F7F7F"/>
                </a:solidFill>
                <a:latin typeface="Calibri"/>
                <a:ea typeface="Calibri"/>
                <a:cs typeface="Calibri"/>
                <a:sym typeface="Calibri"/>
              </a:rPr>
              <a:t>© ISIL. Todos los derechos reservados</a:t>
            </a:r>
            <a:endParaRPr/>
          </a:p>
        </p:txBody>
      </p:sp>
      <p:sp>
        <p:nvSpPr>
          <p:cNvPr id="11" name="Google Shape;11;p36"/>
          <p:cNvSpPr txBox="1"/>
          <p:nvPr/>
        </p:nvSpPr>
        <p:spPr>
          <a:xfrm>
            <a:off x="876300" y="5343295"/>
            <a:ext cx="1712328"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800" u="none" cap="none" strike="noStrike">
                <a:solidFill>
                  <a:srgbClr val="7F7F7F"/>
                </a:solidFill>
                <a:latin typeface="Calibri"/>
                <a:ea typeface="Calibri"/>
                <a:cs typeface="Calibri"/>
                <a:sym typeface="Calibri"/>
              </a:rPr>
              <a:t>GESTIÓN DE PROYECTOS  •  TEMA 12</a:t>
            </a:r>
            <a:endParaRPr sz="800">
              <a:solidFill>
                <a:srgbClr val="7F7F7F"/>
              </a:solidFill>
              <a:latin typeface="Calibri"/>
              <a:ea typeface="Calibri"/>
              <a:cs typeface="Calibri"/>
              <a:sym typeface="Calibri"/>
            </a:endParaRPr>
          </a:p>
        </p:txBody>
      </p:sp>
      <p:pic>
        <p:nvPicPr>
          <p:cNvPr id="12" name="Google Shape;12;p36"/>
          <p:cNvPicPr preferRelativeResize="0"/>
          <p:nvPr/>
        </p:nvPicPr>
        <p:blipFill rotWithShape="1">
          <a:blip r:embed="rId1">
            <a:alphaModFix amt="20000"/>
          </a:blip>
          <a:srcRect b="0" l="0" r="0" t="0"/>
          <a:stretch/>
        </p:blipFill>
        <p:spPr>
          <a:xfrm>
            <a:off x="506316" y="5349407"/>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75">
          <p15:clr>
            <a:srgbClr val="F26B43"/>
          </p15:clr>
        </p15:guide>
        <p15:guide id="2" pos="2880">
          <p15:clr>
            <a:srgbClr val="F26B43"/>
          </p15:clr>
        </p15:guide>
        <p15:guide id="3" pos="2767">
          <p15:clr>
            <a:srgbClr val="F26B43"/>
          </p15:clr>
        </p15:guide>
        <p15:guide id="4" pos="2993">
          <p15:clr>
            <a:srgbClr val="F26B43"/>
          </p15:clr>
        </p15:guide>
        <p15:guide id="5" pos="317">
          <p15:clr>
            <a:srgbClr val="F26B43"/>
          </p15:clr>
        </p15:guide>
        <p15:guide id="6" pos="5465">
          <p15:clr>
            <a:srgbClr val="F26B43"/>
          </p15:clr>
        </p15:guide>
        <p15:guide id="7" orient="horz" pos="3297">
          <p15:clr>
            <a:srgbClr val="F26B43"/>
          </p15:clr>
        </p15:guide>
        <p15:guide id="8" orient="horz" pos="326">
          <p15:clr>
            <a:srgbClr val="F26B43"/>
          </p15:clr>
        </p15:guide>
        <p15:guide id="9" pos="2313">
          <p15:clr>
            <a:srgbClr val="F26B43"/>
          </p15:clr>
        </p15:guide>
        <p15:guide id="10" pos="2562">
          <p15:clr>
            <a:srgbClr val="F26B43"/>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13.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9.jpg"/><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jp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46.png"/><Relationship Id="rId6"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3.jpg"/><Relationship Id="rId4" Type="http://schemas.openxmlformats.org/officeDocument/2006/relationships/image" Target="../media/image16.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2.png"/><Relationship Id="rId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1"/>
          <p:cNvSpPr/>
          <p:nvPr/>
        </p:nvSpPr>
        <p:spPr>
          <a:xfrm>
            <a:off x="3743325" y="-16622"/>
            <a:ext cx="5400675" cy="5731622"/>
          </a:xfrm>
          <a:prstGeom prst="rect">
            <a:avLst/>
          </a:prstGeom>
          <a:solidFill>
            <a:srgbClr val="2770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 name="Google Shape;27;p1"/>
          <p:cNvPicPr preferRelativeResize="0"/>
          <p:nvPr/>
        </p:nvPicPr>
        <p:blipFill rotWithShape="1">
          <a:blip r:embed="rId3">
            <a:alphaModFix/>
          </a:blip>
          <a:srcRect b="13575" l="0" r="0" t="23021"/>
          <a:stretch/>
        </p:blipFill>
        <p:spPr>
          <a:xfrm>
            <a:off x="4906532" y="1363020"/>
            <a:ext cx="3119475" cy="3878822"/>
          </a:xfrm>
          <a:prstGeom prst="rect">
            <a:avLst/>
          </a:prstGeom>
          <a:noFill/>
          <a:ln>
            <a:noFill/>
          </a:ln>
        </p:spPr>
      </p:pic>
      <p:sp>
        <p:nvSpPr>
          <p:cNvPr id="28" name="Google Shape;28;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900">
                <a:solidFill>
                  <a:srgbClr val="6C6D6C"/>
                </a:solidFill>
                <a:latin typeface="Calibri"/>
                <a:ea typeface="Calibri"/>
                <a:cs typeface="Calibri"/>
                <a:sym typeface="Calibri"/>
              </a:rPr>
              <a:t>GESTIÓN DE PROYECTOS</a:t>
            </a:r>
            <a:endParaRPr/>
          </a:p>
        </p:txBody>
      </p:sp>
      <p:pic>
        <p:nvPicPr>
          <p:cNvPr id="29" name="Google Shape;29;p1"/>
          <p:cNvPicPr preferRelativeResize="0"/>
          <p:nvPr/>
        </p:nvPicPr>
        <p:blipFill rotWithShape="1">
          <a:blip r:embed="rId4">
            <a:alphaModFix amt="35000"/>
          </a:blip>
          <a:srcRect b="0" l="0" r="0" t="0"/>
          <a:stretch/>
        </p:blipFill>
        <p:spPr>
          <a:xfrm flipH="1">
            <a:off x="7671560" y="719809"/>
            <a:ext cx="330754" cy="210584"/>
          </a:xfrm>
          <a:prstGeom prst="rect">
            <a:avLst/>
          </a:prstGeom>
          <a:noFill/>
          <a:ln>
            <a:noFill/>
          </a:ln>
        </p:spPr>
      </p:pic>
      <p:pic>
        <p:nvPicPr>
          <p:cNvPr id="30" name="Google Shape;30;p1"/>
          <p:cNvPicPr preferRelativeResize="0"/>
          <p:nvPr/>
        </p:nvPicPr>
        <p:blipFill rotWithShape="1">
          <a:blip r:embed="rId5">
            <a:alphaModFix amt="35000"/>
          </a:blip>
          <a:srcRect b="0" l="0" r="0" t="0"/>
          <a:stretch/>
        </p:blipFill>
        <p:spPr>
          <a:xfrm>
            <a:off x="4602367" y="3922903"/>
            <a:ext cx="317533" cy="196092"/>
          </a:xfrm>
          <a:prstGeom prst="rect">
            <a:avLst/>
          </a:prstGeom>
          <a:noFill/>
          <a:ln>
            <a:noFill/>
          </a:ln>
        </p:spPr>
      </p:pic>
      <p:pic>
        <p:nvPicPr>
          <p:cNvPr id="31" name="Google Shape;31;p1"/>
          <p:cNvPicPr preferRelativeResize="0"/>
          <p:nvPr/>
        </p:nvPicPr>
        <p:blipFill rotWithShape="1">
          <a:blip r:embed="rId6">
            <a:alphaModFix amt="35000"/>
          </a:blip>
          <a:srcRect b="0" l="0" r="0" t="0"/>
          <a:stretch/>
        </p:blipFill>
        <p:spPr>
          <a:xfrm>
            <a:off x="4942267" y="2261866"/>
            <a:ext cx="114521" cy="114521"/>
          </a:xfrm>
          <a:prstGeom prst="rect">
            <a:avLst/>
          </a:prstGeom>
          <a:noFill/>
          <a:ln>
            <a:noFill/>
          </a:ln>
        </p:spPr>
      </p:pic>
      <p:pic>
        <p:nvPicPr>
          <p:cNvPr id="32" name="Google Shape;32;p1"/>
          <p:cNvPicPr preferRelativeResize="0"/>
          <p:nvPr/>
        </p:nvPicPr>
        <p:blipFill rotWithShape="1">
          <a:blip r:embed="rId4">
            <a:alphaModFix amt="35000"/>
          </a:blip>
          <a:srcRect b="0" l="0" r="0" t="0"/>
          <a:stretch/>
        </p:blipFill>
        <p:spPr>
          <a:xfrm flipH="1">
            <a:off x="4184978" y="1944047"/>
            <a:ext cx="272736" cy="173645"/>
          </a:xfrm>
          <a:prstGeom prst="rect">
            <a:avLst/>
          </a:prstGeom>
          <a:noFill/>
          <a:ln>
            <a:noFill/>
          </a:ln>
        </p:spPr>
      </p:pic>
      <p:sp>
        <p:nvSpPr>
          <p:cNvPr id="33" name="Google Shape;33;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2770D5"/>
                </a:solidFill>
                <a:latin typeface="Calibri"/>
                <a:ea typeface="Calibri"/>
                <a:cs typeface="Calibri"/>
                <a:sym typeface="Calibri"/>
              </a:rPr>
              <a:t>TEMA 12</a:t>
            </a:r>
            <a:endParaRPr/>
          </a:p>
        </p:txBody>
      </p:sp>
      <p:pic>
        <p:nvPicPr>
          <p:cNvPr id="34" name="Google Shape;34;p1"/>
          <p:cNvPicPr preferRelativeResize="0"/>
          <p:nvPr/>
        </p:nvPicPr>
        <p:blipFill rotWithShape="1">
          <a:blip r:embed="rId6">
            <a:alphaModFix amt="35000"/>
          </a:blip>
          <a:srcRect b="0" l="0" r="0" t="0"/>
          <a:stretch/>
        </p:blipFill>
        <p:spPr>
          <a:xfrm>
            <a:off x="7836937" y="3692222"/>
            <a:ext cx="76092" cy="76092"/>
          </a:xfrm>
          <a:prstGeom prst="rect">
            <a:avLst/>
          </a:prstGeom>
          <a:noFill/>
          <a:ln>
            <a:noFill/>
          </a:ln>
        </p:spPr>
      </p:pic>
      <p:pic>
        <p:nvPicPr>
          <p:cNvPr id="35" name="Google Shape;35;p1"/>
          <p:cNvPicPr preferRelativeResize="0"/>
          <p:nvPr/>
        </p:nvPicPr>
        <p:blipFill rotWithShape="1">
          <a:blip r:embed="rId4">
            <a:alphaModFix amt="35000"/>
          </a:blip>
          <a:srcRect b="0" l="0" r="0" t="0"/>
          <a:stretch/>
        </p:blipFill>
        <p:spPr>
          <a:xfrm flipH="1">
            <a:off x="8114327" y="3987789"/>
            <a:ext cx="286860" cy="182638"/>
          </a:xfrm>
          <a:prstGeom prst="rect">
            <a:avLst/>
          </a:prstGeom>
          <a:noFill/>
          <a:ln>
            <a:noFill/>
          </a:ln>
        </p:spPr>
      </p:pic>
      <p:pic>
        <p:nvPicPr>
          <p:cNvPr id="36" name="Google Shape;36;p1"/>
          <p:cNvPicPr preferRelativeResize="0"/>
          <p:nvPr/>
        </p:nvPicPr>
        <p:blipFill rotWithShape="1">
          <a:blip r:embed="rId7">
            <a:alphaModFix amt="35000"/>
          </a:blip>
          <a:srcRect b="0" l="0" r="0" t="0"/>
          <a:stretch/>
        </p:blipFill>
        <p:spPr>
          <a:xfrm>
            <a:off x="5616899" y="1065406"/>
            <a:ext cx="248554" cy="174528"/>
          </a:xfrm>
          <a:prstGeom prst="rect">
            <a:avLst/>
          </a:prstGeom>
          <a:noFill/>
          <a:ln>
            <a:noFill/>
          </a:ln>
        </p:spPr>
      </p:pic>
      <p:pic>
        <p:nvPicPr>
          <p:cNvPr id="37" name="Google Shape;37;p1"/>
          <p:cNvPicPr preferRelativeResize="0"/>
          <p:nvPr/>
        </p:nvPicPr>
        <p:blipFill rotWithShape="1">
          <a:blip r:embed="rId6">
            <a:alphaModFix amt="35000"/>
          </a:blip>
          <a:srcRect b="0" l="0" r="0" t="0"/>
          <a:stretch/>
        </p:blipFill>
        <p:spPr>
          <a:xfrm>
            <a:off x="8296306" y="2298119"/>
            <a:ext cx="114521" cy="114521"/>
          </a:xfrm>
          <a:prstGeom prst="rect">
            <a:avLst/>
          </a:prstGeom>
          <a:noFill/>
          <a:ln>
            <a:noFill/>
          </a:ln>
        </p:spPr>
      </p:pic>
      <p:pic>
        <p:nvPicPr>
          <p:cNvPr id="38" name="Google Shape;38;p1"/>
          <p:cNvPicPr preferRelativeResize="0"/>
          <p:nvPr/>
        </p:nvPicPr>
        <p:blipFill rotWithShape="1">
          <a:blip r:embed="rId6">
            <a:alphaModFix amt="35000"/>
          </a:blip>
          <a:srcRect b="0" l="0" r="0" t="0"/>
          <a:stretch/>
        </p:blipFill>
        <p:spPr>
          <a:xfrm>
            <a:off x="7310896" y="1309940"/>
            <a:ext cx="76092" cy="76092"/>
          </a:xfrm>
          <a:prstGeom prst="rect">
            <a:avLst/>
          </a:prstGeom>
          <a:noFill/>
          <a:ln>
            <a:noFill/>
          </a:ln>
        </p:spPr>
      </p:pic>
      <p:pic>
        <p:nvPicPr>
          <p:cNvPr id="39" name="Google Shape;39;p1"/>
          <p:cNvPicPr preferRelativeResize="0"/>
          <p:nvPr/>
        </p:nvPicPr>
        <p:blipFill rotWithShape="1">
          <a:blip r:embed="rId8">
            <a:alphaModFix amt="40000"/>
          </a:blip>
          <a:srcRect b="0" l="0" r="0" t="0"/>
          <a:stretch/>
        </p:blipFill>
        <p:spPr>
          <a:xfrm>
            <a:off x="4378423" y="2749601"/>
            <a:ext cx="563842" cy="563842"/>
          </a:xfrm>
          <a:prstGeom prst="rect">
            <a:avLst/>
          </a:prstGeom>
          <a:noFill/>
          <a:ln>
            <a:noFill/>
          </a:ln>
        </p:spPr>
      </p:pic>
      <p:pic>
        <p:nvPicPr>
          <p:cNvPr id="40" name="Google Shape;40;p1"/>
          <p:cNvPicPr preferRelativeResize="0"/>
          <p:nvPr/>
        </p:nvPicPr>
        <p:blipFill rotWithShape="1">
          <a:blip r:embed="rId9">
            <a:alphaModFix amt="39000"/>
          </a:blip>
          <a:srcRect b="0" l="0" r="0" t="0"/>
          <a:stretch/>
        </p:blipFill>
        <p:spPr>
          <a:xfrm>
            <a:off x="7791007" y="1314368"/>
            <a:ext cx="646640" cy="646640"/>
          </a:xfrm>
          <a:prstGeom prst="rect">
            <a:avLst/>
          </a:prstGeom>
          <a:noFill/>
          <a:ln>
            <a:noFill/>
          </a:ln>
        </p:spPr>
      </p:pic>
      <p:pic>
        <p:nvPicPr>
          <p:cNvPr id="41" name="Google Shape;41;p1"/>
          <p:cNvPicPr preferRelativeResize="0"/>
          <p:nvPr/>
        </p:nvPicPr>
        <p:blipFill rotWithShape="1">
          <a:blip r:embed="rId10">
            <a:alphaModFix amt="40000"/>
          </a:blip>
          <a:srcRect b="0" l="0" r="0" t="0"/>
          <a:stretch/>
        </p:blipFill>
        <p:spPr>
          <a:xfrm>
            <a:off x="4572000" y="1258457"/>
            <a:ext cx="643876" cy="643876"/>
          </a:xfrm>
          <a:prstGeom prst="rect">
            <a:avLst/>
          </a:prstGeom>
          <a:noFill/>
          <a:ln>
            <a:noFill/>
          </a:ln>
        </p:spPr>
      </p:pic>
      <p:pic>
        <p:nvPicPr>
          <p:cNvPr id="42" name="Google Shape;42;p1"/>
          <p:cNvPicPr preferRelativeResize="0"/>
          <p:nvPr/>
        </p:nvPicPr>
        <p:blipFill rotWithShape="1">
          <a:blip r:embed="rId11">
            <a:alphaModFix amt="40000"/>
          </a:blip>
          <a:srcRect b="0" l="0" r="0" t="0"/>
          <a:stretch/>
        </p:blipFill>
        <p:spPr>
          <a:xfrm>
            <a:off x="6304593" y="567170"/>
            <a:ext cx="691289" cy="691289"/>
          </a:xfrm>
          <a:prstGeom prst="rect">
            <a:avLst/>
          </a:prstGeom>
          <a:noFill/>
          <a:ln>
            <a:noFill/>
          </a:ln>
        </p:spPr>
      </p:pic>
      <p:pic>
        <p:nvPicPr>
          <p:cNvPr id="43" name="Google Shape;43;p1"/>
          <p:cNvPicPr preferRelativeResize="0"/>
          <p:nvPr/>
        </p:nvPicPr>
        <p:blipFill rotWithShape="1">
          <a:blip r:embed="rId12">
            <a:alphaModFix amt="40000"/>
          </a:blip>
          <a:srcRect b="0" l="0" r="0" t="0"/>
          <a:stretch/>
        </p:blipFill>
        <p:spPr>
          <a:xfrm>
            <a:off x="7836939" y="2769176"/>
            <a:ext cx="593087" cy="593087"/>
          </a:xfrm>
          <a:prstGeom prst="rect">
            <a:avLst/>
          </a:prstGeom>
          <a:noFill/>
          <a:ln>
            <a:noFill/>
          </a:ln>
        </p:spPr>
      </p:pic>
      <p:sp>
        <p:nvSpPr>
          <p:cNvPr id="44" name="Google Shape;44;p1"/>
          <p:cNvSpPr/>
          <p:nvPr/>
        </p:nvSpPr>
        <p:spPr>
          <a:xfrm>
            <a:off x="502072" y="3229049"/>
            <a:ext cx="2922064" cy="1528880"/>
          </a:xfrm>
          <a:prstGeom prst="rect">
            <a:avLst/>
          </a:prstGeom>
          <a:noFill/>
          <a:ln>
            <a:noFill/>
          </a:ln>
        </p:spPr>
        <p:txBody>
          <a:bodyPr anchorCtr="0" anchor="t" bIns="0" lIns="0" spcFirstLastPara="1" rIns="0" wrap="square" tIns="0">
            <a:spAutoFit/>
          </a:bodyPr>
          <a:lstStyle/>
          <a:p>
            <a:pPr indent="-171450" lvl="0" marL="171450" marR="0" rtl="0" algn="l">
              <a:lnSpc>
                <a:spcPct val="120000"/>
              </a:lnSpc>
              <a:spcBef>
                <a:spcPts val="0"/>
              </a:spcBef>
              <a:spcAft>
                <a:spcPts val="0"/>
              </a:spcAft>
              <a:buClr>
                <a:srgbClr val="2670D5"/>
              </a:buClr>
              <a:buSzPts val="1280"/>
              <a:buFont typeface="Arial"/>
              <a:buChar char="•"/>
            </a:pPr>
            <a:r>
              <a:rPr lang="es-PE" sz="1200">
                <a:solidFill>
                  <a:schemeClr val="dk1"/>
                </a:solidFill>
                <a:latin typeface="Arial"/>
                <a:ea typeface="Arial"/>
                <a:cs typeface="Arial"/>
                <a:sym typeface="Arial"/>
              </a:rPr>
              <a:t>Identificación de Interesados</a:t>
            </a:r>
            <a:endParaRPr/>
          </a:p>
          <a:p>
            <a:pPr indent="-171450" lvl="0" marL="171450" marR="0" rtl="0" algn="l">
              <a:lnSpc>
                <a:spcPct val="120000"/>
              </a:lnSpc>
              <a:spcBef>
                <a:spcPts val="0"/>
              </a:spcBef>
              <a:spcAft>
                <a:spcPts val="0"/>
              </a:spcAft>
              <a:buClr>
                <a:srgbClr val="2670D5"/>
              </a:buClr>
              <a:buSzPts val="1280"/>
              <a:buFont typeface="Arial"/>
              <a:buChar char="•"/>
            </a:pPr>
            <a:r>
              <a:rPr lang="es-PE" sz="1200">
                <a:solidFill>
                  <a:schemeClr val="dk1"/>
                </a:solidFill>
                <a:latin typeface="Arial"/>
                <a:ea typeface="Arial"/>
                <a:cs typeface="Arial"/>
                <a:sym typeface="Arial"/>
              </a:rPr>
              <a:t>Patrocinador, Cliente, Usuarios, Equipo de Proyecto, Colaboradores.</a:t>
            </a:r>
            <a:endParaRPr/>
          </a:p>
          <a:p>
            <a:pPr indent="-171450" lvl="0" marL="171450" marR="0" rtl="0" algn="l">
              <a:lnSpc>
                <a:spcPct val="120000"/>
              </a:lnSpc>
              <a:spcBef>
                <a:spcPts val="0"/>
              </a:spcBef>
              <a:spcAft>
                <a:spcPts val="0"/>
              </a:spcAft>
              <a:buClr>
                <a:srgbClr val="2670D5"/>
              </a:buClr>
              <a:buSzPts val="1280"/>
              <a:buFont typeface="Arial"/>
              <a:buChar char="•"/>
            </a:pPr>
            <a:r>
              <a:rPr lang="es-PE" sz="1200">
                <a:solidFill>
                  <a:schemeClr val="dk1"/>
                </a:solidFill>
                <a:latin typeface="Arial"/>
                <a:ea typeface="Arial"/>
                <a:cs typeface="Arial"/>
                <a:sym typeface="Arial"/>
              </a:rPr>
              <a:t>Entidades Externas, Proveedores, Socios, Comunidad</a:t>
            </a:r>
            <a:endParaRPr/>
          </a:p>
          <a:p>
            <a:pPr indent="-171450" lvl="0" marL="171450" marR="0" rtl="0" algn="l">
              <a:lnSpc>
                <a:spcPct val="120000"/>
              </a:lnSpc>
              <a:spcBef>
                <a:spcPts val="0"/>
              </a:spcBef>
              <a:spcAft>
                <a:spcPts val="0"/>
              </a:spcAft>
              <a:buClr>
                <a:srgbClr val="2670D5"/>
              </a:buClr>
              <a:buSzPts val="1280"/>
              <a:buFont typeface="Arial"/>
              <a:buChar char="•"/>
            </a:pPr>
            <a:r>
              <a:rPr lang="es-PE" sz="1200">
                <a:solidFill>
                  <a:schemeClr val="dk1"/>
                </a:solidFill>
                <a:latin typeface="Arial"/>
                <a:ea typeface="Arial"/>
                <a:cs typeface="Arial"/>
                <a:sym typeface="Arial"/>
              </a:rPr>
              <a:t>Registro de Interesados</a:t>
            </a:r>
            <a:endParaRPr/>
          </a:p>
          <a:p>
            <a:pPr indent="-171450" lvl="0" marL="171450" marR="0" rtl="0" algn="l">
              <a:lnSpc>
                <a:spcPct val="120000"/>
              </a:lnSpc>
              <a:spcBef>
                <a:spcPts val="0"/>
              </a:spcBef>
              <a:spcAft>
                <a:spcPts val="0"/>
              </a:spcAft>
              <a:buClr>
                <a:srgbClr val="2670D5"/>
              </a:buClr>
              <a:buSzPts val="1280"/>
              <a:buFont typeface="Arial"/>
              <a:buChar char="•"/>
            </a:pPr>
            <a:r>
              <a:rPr lang="es-PE" sz="1200">
                <a:solidFill>
                  <a:schemeClr val="dk1"/>
                </a:solidFill>
                <a:latin typeface="Arial"/>
                <a:ea typeface="Arial"/>
                <a:cs typeface="Arial"/>
                <a:sym typeface="Arial"/>
              </a:rPr>
              <a:t>Mapa de Poder-Interés</a:t>
            </a:r>
            <a:endParaRPr/>
          </a:p>
        </p:txBody>
      </p:sp>
      <p:pic>
        <p:nvPicPr>
          <p:cNvPr id="45" name="Google Shape;45;p1"/>
          <p:cNvPicPr preferRelativeResize="0"/>
          <p:nvPr/>
        </p:nvPicPr>
        <p:blipFill rotWithShape="1">
          <a:blip r:embed="rId13">
            <a:alphaModFix/>
          </a:blip>
          <a:srcRect b="0" l="0" r="0" t="0"/>
          <a:stretch/>
        </p:blipFill>
        <p:spPr>
          <a:xfrm>
            <a:off x="511225" y="1896111"/>
            <a:ext cx="166865" cy="170453"/>
          </a:xfrm>
          <a:prstGeom prst="rect">
            <a:avLst/>
          </a:prstGeom>
          <a:noFill/>
          <a:ln>
            <a:noFill/>
          </a:ln>
        </p:spPr>
      </p:pic>
      <p:sp>
        <p:nvSpPr>
          <p:cNvPr id="46" name="Google Shape;46;p1"/>
          <p:cNvSpPr/>
          <p:nvPr/>
        </p:nvSpPr>
        <p:spPr>
          <a:xfrm>
            <a:off x="503240" y="2177570"/>
            <a:ext cx="2509318" cy="8309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000">
                <a:solidFill>
                  <a:schemeClr val="dk1"/>
                </a:solidFill>
                <a:latin typeface="Arial"/>
                <a:ea typeface="Arial"/>
                <a:cs typeface="Arial"/>
                <a:sym typeface="Arial"/>
              </a:rPr>
              <a:t>PLANIFICACIÓN DE </a:t>
            </a:r>
            <a:r>
              <a:rPr b="1" lang="es-PE" sz="2000">
                <a:solidFill>
                  <a:schemeClr val="dk1"/>
                </a:solidFill>
                <a:latin typeface="Arial"/>
                <a:ea typeface="Arial"/>
                <a:cs typeface="Arial"/>
                <a:sym typeface="Arial"/>
              </a:rPr>
              <a:t>LOS INTERESADOS DEL PROYECTO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0"/>
          <p:cNvSpPr/>
          <p:nvPr/>
        </p:nvSpPr>
        <p:spPr>
          <a:xfrm>
            <a:off x="3502723" y="4370388"/>
            <a:ext cx="2148682" cy="863600"/>
          </a:xfrm>
          <a:prstGeom prst="roundRect">
            <a:avLst>
              <a:gd fmla="val 16667" name="adj"/>
            </a:avLst>
          </a:prstGeom>
          <a:solidFill>
            <a:schemeClr val="accent2"/>
          </a:solidFill>
          <a:ln>
            <a:noFill/>
          </a:ln>
        </p:spPr>
        <p:txBody>
          <a:bodyPr anchorCtr="0" anchor="ctr" bIns="45700" lIns="972000" spcFirstLastPara="1" rIns="72000" wrap="square" tIns="45700">
            <a:noAutofit/>
          </a:bodyPr>
          <a:lstStyle/>
          <a:p>
            <a:pPr indent="0" lvl="0" marL="0" marR="0" rtl="0" algn="ctr">
              <a:spcBef>
                <a:spcPts val="0"/>
              </a:spcBef>
              <a:spcAft>
                <a:spcPts val="0"/>
              </a:spcAft>
              <a:buNone/>
            </a:pPr>
            <a:r>
              <a:rPr b="1" lang="es-PE" sz="1600">
                <a:solidFill>
                  <a:schemeClr val="lt1"/>
                </a:solidFill>
                <a:latin typeface="Calibri"/>
                <a:ea typeface="Calibri"/>
                <a:cs typeface="Calibri"/>
                <a:sym typeface="Calibri"/>
              </a:rPr>
              <a:t>Interesados</a:t>
            </a:r>
            <a:endParaRPr b="1" sz="1600">
              <a:solidFill>
                <a:schemeClr val="lt1"/>
              </a:solidFill>
              <a:latin typeface="Calibri"/>
              <a:ea typeface="Calibri"/>
              <a:cs typeface="Calibri"/>
              <a:sym typeface="Calibri"/>
            </a:endParaRPr>
          </a:p>
        </p:txBody>
      </p:sp>
      <p:sp>
        <p:nvSpPr>
          <p:cNvPr id="169" name="Google Shape;169;p10"/>
          <p:cNvSpPr txBox="1"/>
          <p:nvPr/>
        </p:nvSpPr>
        <p:spPr>
          <a:xfrm>
            <a:off x="509458" y="918248"/>
            <a:ext cx="2701255"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MEJORES PRÁCTICAS</a:t>
            </a:r>
            <a:endParaRPr b="1" sz="1600">
              <a:solidFill>
                <a:schemeClr val="dk1"/>
              </a:solidFill>
              <a:latin typeface="Calibri"/>
              <a:ea typeface="Calibri"/>
              <a:cs typeface="Calibri"/>
              <a:sym typeface="Calibri"/>
            </a:endParaRPr>
          </a:p>
        </p:txBody>
      </p:sp>
      <p:sp>
        <p:nvSpPr>
          <p:cNvPr id="170" name="Google Shape;170;p10"/>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PATROCINADOR, CLIENTE, USUARIOS, EQUIPO DE PROYECTO, COLABORADORES</a:t>
            </a:r>
            <a:endParaRPr/>
          </a:p>
        </p:txBody>
      </p:sp>
      <p:sp>
        <p:nvSpPr>
          <p:cNvPr id="171" name="Google Shape;171;p10"/>
          <p:cNvSpPr/>
          <p:nvPr/>
        </p:nvSpPr>
        <p:spPr>
          <a:xfrm>
            <a:off x="510361" y="1651592"/>
            <a:ext cx="2602843" cy="1710376"/>
          </a:xfrm>
          <a:prstGeom prst="wedgeRoundRectCallout">
            <a:avLst>
              <a:gd fmla="val 71629" name="adj1"/>
              <a:gd fmla="val 102443" name="adj2"/>
              <a:gd fmla="val 16667" name="adj3"/>
            </a:avLst>
          </a:prstGeom>
          <a:solidFill>
            <a:srgbClr val="FBC8C4"/>
          </a:solidFill>
          <a:ln>
            <a:noFill/>
          </a:ln>
        </p:spPr>
        <p:txBody>
          <a:bodyPr anchorCtr="0" anchor="t" bIns="45700" lIns="108000" spcFirstLastPara="1" rIns="0" wrap="square" tIns="108000">
            <a:noAutofit/>
          </a:bodyPr>
          <a:lstStyle/>
          <a:p>
            <a:pPr indent="0" lvl="0" marL="0" marR="0" rtl="0" algn="l">
              <a:spcBef>
                <a:spcPts val="0"/>
              </a:spcBef>
              <a:spcAft>
                <a:spcPts val="0"/>
              </a:spcAft>
              <a:buNone/>
            </a:pPr>
            <a:r>
              <a:rPr b="1" lang="es-PE" sz="1200">
                <a:solidFill>
                  <a:schemeClr val="dk1"/>
                </a:solidFill>
                <a:latin typeface="Calibri"/>
                <a:ea typeface="Calibri"/>
                <a:cs typeface="Calibri"/>
                <a:sym typeface="Calibri"/>
              </a:rPr>
              <a:t>Gestión de expectativas</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Es crucial gestionar y alinear las expectativas de cada interesado para evitar malentendidos y conflictos. Esto incluye establecer acuerdos claros y documentar expectativas desde el inicio del proyecto.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2" name="Google Shape;172;p10"/>
          <p:cNvSpPr/>
          <p:nvPr/>
        </p:nvSpPr>
        <p:spPr>
          <a:xfrm>
            <a:off x="6070645" y="1651592"/>
            <a:ext cx="2602843" cy="1710376"/>
          </a:xfrm>
          <a:prstGeom prst="wedgeRoundRectCallout">
            <a:avLst>
              <a:gd fmla="val -73735" name="adj1"/>
              <a:gd fmla="val 103079" name="adj2"/>
              <a:gd fmla="val 16667" name="adj3"/>
            </a:avLst>
          </a:prstGeom>
          <a:solidFill>
            <a:srgbClr val="FBC8C4"/>
          </a:solidFill>
          <a:ln>
            <a:noFill/>
          </a:ln>
        </p:spPr>
        <p:txBody>
          <a:bodyPr anchorCtr="0" anchor="t" bIns="45700" lIns="108000" spcFirstLastPara="1" rIns="36000" wrap="square" tIns="108000">
            <a:noAutofit/>
          </a:bodyPr>
          <a:lstStyle/>
          <a:p>
            <a:pPr indent="0" lvl="0" marL="0" marR="0" rtl="0" algn="l">
              <a:spcBef>
                <a:spcPts val="0"/>
              </a:spcBef>
              <a:spcAft>
                <a:spcPts val="0"/>
              </a:spcAft>
              <a:buNone/>
            </a:pPr>
            <a:r>
              <a:rPr b="1" i="1" lang="es-PE" sz="1200">
                <a:solidFill>
                  <a:schemeClr val="dk1"/>
                </a:solidFill>
                <a:latin typeface="Calibri"/>
                <a:ea typeface="Calibri"/>
                <a:cs typeface="Calibri"/>
                <a:sym typeface="Calibri"/>
              </a:rPr>
              <a:t>Feedback</a:t>
            </a:r>
            <a:r>
              <a:rPr b="1" lang="es-PE" sz="1200">
                <a:solidFill>
                  <a:schemeClr val="dk1"/>
                </a:solidFill>
                <a:latin typeface="Calibri"/>
                <a:ea typeface="Calibri"/>
                <a:cs typeface="Calibri"/>
                <a:sym typeface="Calibri"/>
              </a:rPr>
              <a:t> continuo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Implementar mecanismos de retroalimentación para recoger de manera constante las opiniones y necesidades de estos interesados.</a:t>
            </a:r>
            <a:endParaRPr sz="1200">
              <a:solidFill>
                <a:schemeClr val="dk1"/>
              </a:solidFill>
              <a:latin typeface="Calibri"/>
              <a:ea typeface="Calibri"/>
              <a:cs typeface="Calibri"/>
              <a:sym typeface="Calibri"/>
            </a:endParaRPr>
          </a:p>
        </p:txBody>
      </p:sp>
      <p:sp>
        <p:nvSpPr>
          <p:cNvPr id="173" name="Google Shape;173;p10"/>
          <p:cNvSpPr/>
          <p:nvPr/>
        </p:nvSpPr>
        <p:spPr>
          <a:xfrm>
            <a:off x="3290503" y="1651592"/>
            <a:ext cx="2602843" cy="1710376"/>
          </a:xfrm>
          <a:prstGeom prst="wedgeRoundRectCallout">
            <a:avLst>
              <a:gd fmla="val 8054" name="adj1"/>
              <a:gd fmla="val 98857" name="adj2"/>
              <a:gd fmla="val 16667" name="adj3"/>
            </a:avLst>
          </a:prstGeom>
          <a:solidFill>
            <a:srgbClr val="FBC8C4"/>
          </a:solidFill>
          <a:ln>
            <a:noFill/>
          </a:ln>
        </p:spPr>
        <p:txBody>
          <a:bodyPr anchorCtr="0" anchor="t" bIns="45700" lIns="108000" spcFirstLastPara="1" rIns="36000" wrap="square" tIns="108000">
            <a:noAutofit/>
          </a:bodyPr>
          <a:lstStyle/>
          <a:p>
            <a:pPr indent="0" lvl="0" marL="0" marR="0" rtl="0" algn="l">
              <a:spcBef>
                <a:spcPts val="0"/>
              </a:spcBef>
              <a:spcAft>
                <a:spcPts val="0"/>
              </a:spcAft>
              <a:buNone/>
            </a:pPr>
            <a:r>
              <a:rPr b="1" lang="es-PE" sz="1200">
                <a:solidFill>
                  <a:schemeClr val="dk1"/>
                </a:solidFill>
                <a:latin typeface="Calibri"/>
                <a:ea typeface="Calibri"/>
                <a:cs typeface="Calibri"/>
                <a:sym typeface="Calibri"/>
              </a:rPr>
              <a:t>Cocreación</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Involucrar al patrocinador, cliente y usuarios en fases clave del desarrollo del proyecto para asegurar que el producto final cumpla con sus expectativas.</a:t>
            </a:r>
            <a:endParaRPr sz="1200">
              <a:solidFill>
                <a:schemeClr val="dk1"/>
              </a:solidFill>
              <a:latin typeface="Calibri"/>
              <a:ea typeface="Calibri"/>
              <a:cs typeface="Calibri"/>
              <a:sym typeface="Calibri"/>
            </a:endParaRPr>
          </a:p>
        </p:txBody>
      </p:sp>
      <p:pic>
        <p:nvPicPr>
          <p:cNvPr id="174" name="Google Shape;174;p10"/>
          <p:cNvPicPr preferRelativeResize="0"/>
          <p:nvPr/>
        </p:nvPicPr>
        <p:blipFill rotWithShape="1">
          <a:blip r:embed="rId3">
            <a:alphaModFix/>
          </a:blip>
          <a:srcRect b="0" l="0" r="0" t="0"/>
          <a:stretch/>
        </p:blipFill>
        <p:spPr>
          <a:xfrm>
            <a:off x="3761263" y="4521926"/>
            <a:ext cx="568815" cy="5688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1"/>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PATROCINADOR, CLIENTE, USUARIOS, EQUIPO DE PROYECTO, COLABORADORES</a:t>
            </a:r>
            <a:endParaRPr/>
          </a:p>
        </p:txBody>
      </p:sp>
      <p:sp>
        <p:nvSpPr>
          <p:cNvPr id="181" name="Google Shape;181;p11"/>
          <p:cNvSpPr txBox="1"/>
          <p:nvPr/>
        </p:nvSpPr>
        <p:spPr>
          <a:xfrm>
            <a:off x="509458" y="918248"/>
            <a:ext cx="633128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TÉCNICAS Y HERRAMIENTAS</a:t>
            </a:r>
            <a:endParaRPr b="1" sz="1600">
              <a:solidFill>
                <a:schemeClr val="dk1"/>
              </a:solidFill>
              <a:latin typeface="Calibri"/>
              <a:ea typeface="Calibri"/>
              <a:cs typeface="Calibri"/>
              <a:sym typeface="Calibri"/>
            </a:endParaRPr>
          </a:p>
        </p:txBody>
      </p:sp>
      <p:grpSp>
        <p:nvGrpSpPr>
          <p:cNvPr id="182" name="Google Shape;182;p11"/>
          <p:cNvGrpSpPr/>
          <p:nvPr/>
        </p:nvGrpSpPr>
        <p:grpSpPr>
          <a:xfrm>
            <a:off x="1597803" y="1454257"/>
            <a:ext cx="5948395" cy="1120991"/>
            <a:chOff x="848519" y="1385289"/>
            <a:chExt cx="5948395" cy="925201"/>
          </a:xfrm>
        </p:grpSpPr>
        <p:sp>
          <p:nvSpPr>
            <p:cNvPr id="183" name="Google Shape;183;p11"/>
            <p:cNvSpPr/>
            <p:nvPr/>
          </p:nvSpPr>
          <p:spPr>
            <a:xfrm>
              <a:off x="848519" y="1385289"/>
              <a:ext cx="5948395" cy="925200"/>
            </a:xfrm>
            <a:prstGeom prst="roundRect">
              <a:avLst>
                <a:gd fmla="val 16667" name="adj"/>
              </a:avLst>
            </a:prstGeom>
            <a:solidFill>
              <a:srgbClr val="DDEEC7"/>
            </a:solidFill>
            <a:ln>
              <a:noFill/>
            </a:ln>
          </p:spPr>
          <p:txBody>
            <a:bodyPr anchorCtr="0" anchor="ctr" bIns="0" lIns="864000" spcFirstLastPara="1" rIns="0" wrap="square" tIns="0">
              <a:noAutofit/>
            </a:bodyPr>
            <a:lstStyle/>
            <a:p>
              <a:pPr indent="0" lvl="0" marL="0" marR="0" rtl="0" algn="l">
                <a:spcBef>
                  <a:spcPts val="0"/>
                </a:spcBef>
                <a:spcAft>
                  <a:spcPts val="0"/>
                </a:spcAft>
                <a:buNone/>
              </a:pPr>
              <a:r>
                <a:rPr b="1" lang="es-PE" sz="1400">
                  <a:solidFill>
                    <a:schemeClr val="accent3"/>
                  </a:solidFill>
                  <a:latin typeface="Calibri"/>
                  <a:ea typeface="Calibri"/>
                  <a:cs typeface="Calibri"/>
                  <a:sym typeface="Calibri"/>
                </a:rPr>
                <a:t>MATRICES DE COMUNICACIÓN</a:t>
              </a:r>
              <a:r>
                <a:rPr lang="es-PE" sz="1400">
                  <a:solidFill>
                    <a:schemeClr val="accent3"/>
                  </a:solidFill>
                  <a:latin typeface="Calibri"/>
                  <a:ea typeface="Calibri"/>
                  <a:cs typeface="Calibri"/>
                  <a:sym typeface="Calibri"/>
                </a:rPr>
                <a:t>:</a:t>
              </a:r>
              <a:endParaRPr/>
            </a:p>
            <a:p>
              <a:pPr indent="-134938" lvl="0" marL="134938" marR="0" rtl="0" algn="l">
                <a:spcBef>
                  <a:spcPts val="0"/>
                </a:spcBef>
                <a:spcAft>
                  <a:spcPts val="0"/>
                </a:spcAft>
                <a:buClr>
                  <a:schemeClr val="accent3"/>
                </a:buClr>
                <a:buSzPts val="1400"/>
                <a:buFont typeface="Arial"/>
                <a:buChar char="•"/>
              </a:pPr>
              <a:r>
                <a:rPr lang="es-PE" sz="1400">
                  <a:solidFill>
                    <a:schemeClr val="dk1"/>
                  </a:solidFill>
                  <a:latin typeface="Calibri"/>
                  <a:ea typeface="Calibri"/>
                  <a:cs typeface="Calibri"/>
                  <a:sym typeface="Calibri"/>
                </a:rPr>
                <a:t>Diseñar una matriz que detalle los métodos y la frecuencia de comunicación entre el equipo de proyecto y cada grupo de interesados clave.</a:t>
              </a:r>
              <a:endParaRPr/>
            </a:p>
          </p:txBody>
        </p:sp>
        <p:sp>
          <p:nvSpPr>
            <p:cNvPr id="184" name="Google Shape;184;p11"/>
            <p:cNvSpPr/>
            <p:nvPr/>
          </p:nvSpPr>
          <p:spPr>
            <a:xfrm rot="-5400000">
              <a:off x="768110" y="1465699"/>
              <a:ext cx="925200" cy="764381"/>
            </a:xfrm>
            <a:prstGeom prst="round2SameRect">
              <a:avLst>
                <a:gd fmla="val 16667" name="adj1"/>
                <a:gd fmla="val 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85" name="Google Shape;185;p11"/>
          <p:cNvGrpSpPr/>
          <p:nvPr/>
        </p:nvGrpSpPr>
        <p:grpSpPr>
          <a:xfrm>
            <a:off x="1597803" y="3804639"/>
            <a:ext cx="5948395" cy="925201"/>
            <a:chOff x="848519" y="1385289"/>
            <a:chExt cx="5948395" cy="925201"/>
          </a:xfrm>
        </p:grpSpPr>
        <p:sp>
          <p:nvSpPr>
            <p:cNvPr id="186" name="Google Shape;186;p11"/>
            <p:cNvSpPr/>
            <p:nvPr/>
          </p:nvSpPr>
          <p:spPr>
            <a:xfrm>
              <a:off x="848519" y="1385289"/>
              <a:ext cx="5948395" cy="925200"/>
            </a:xfrm>
            <a:prstGeom prst="roundRect">
              <a:avLst>
                <a:gd fmla="val 16667" name="adj"/>
              </a:avLst>
            </a:prstGeom>
            <a:solidFill>
              <a:srgbClr val="FFD7C1"/>
            </a:solidFill>
            <a:ln>
              <a:noFill/>
            </a:ln>
          </p:spPr>
          <p:txBody>
            <a:bodyPr anchorCtr="0" anchor="ctr" bIns="0" lIns="864000" spcFirstLastPara="1" rIns="0" wrap="square" tIns="0">
              <a:noAutofit/>
            </a:bodyPr>
            <a:lstStyle/>
            <a:p>
              <a:pPr indent="0" lvl="0" marL="0" marR="0" rtl="0" algn="l">
                <a:spcBef>
                  <a:spcPts val="0"/>
                </a:spcBef>
                <a:spcAft>
                  <a:spcPts val="0"/>
                </a:spcAft>
                <a:buNone/>
              </a:pPr>
              <a:r>
                <a:rPr b="1" i="1" lang="es-PE" sz="1400">
                  <a:solidFill>
                    <a:schemeClr val="accent4"/>
                  </a:solidFill>
                  <a:latin typeface="Calibri"/>
                  <a:ea typeface="Calibri"/>
                  <a:cs typeface="Calibri"/>
                  <a:sym typeface="Calibri"/>
                </a:rPr>
                <a:t>STAKEHOLDER ENGAGEMENT MATRIX</a:t>
              </a:r>
              <a:r>
                <a:rPr lang="es-PE" sz="1400">
                  <a:solidFill>
                    <a:schemeClr val="accent4"/>
                  </a:solidFill>
                  <a:latin typeface="Calibri"/>
                  <a:ea typeface="Calibri"/>
                  <a:cs typeface="Calibri"/>
                  <a:sym typeface="Calibri"/>
                </a:rPr>
                <a:t>:</a:t>
              </a:r>
              <a:endParaRPr/>
            </a:p>
            <a:p>
              <a:pPr indent="-134938" lvl="0" marL="134938" marR="0" rtl="0" algn="l">
                <a:spcBef>
                  <a:spcPts val="0"/>
                </a:spcBef>
                <a:spcAft>
                  <a:spcPts val="0"/>
                </a:spcAft>
                <a:buClr>
                  <a:schemeClr val="accent4"/>
                </a:buClr>
                <a:buSzPts val="1400"/>
                <a:buFont typeface="Arial"/>
                <a:buChar char="•"/>
              </a:pPr>
              <a:r>
                <a:rPr lang="es-PE" sz="1400">
                  <a:solidFill>
                    <a:schemeClr val="dk1"/>
                  </a:solidFill>
                  <a:latin typeface="Calibri"/>
                  <a:ea typeface="Calibri"/>
                  <a:cs typeface="Calibri"/>
                  <a:sym typeface="Calibri"/>
                </a:rPr>
                <a:t>Matriz que ayuda a planificar y monitorear cómo los interesados están siendo gestionados y comprometidos durante el proyecto.</a:t>
              </a:r>
              <a:endParaRPr sz="1400">
                <a:solidFill>
                  <a:schemeClr val="dk1"/>
                </a:solidFill>
                <a:latin typeface="Calibri"/>
                <a:ea typeface="Calibri"/>
                <a:cs typeface="Calibri"/>
                <a:sym typeface="Calibri"/>
              </a:endParaRPr>
            </a:p>
          </p:txBody>
        </p:sp>
        <p:sp>
          <p:nvSpPr>
            <p:cNvPr id="187" name="Google Shape;187;p11"/>
            <p:cNvSpPr/>
            <p:nvPr/>
          </p:nvSpPr>
          <p:spPr>
            <a:xfrm rot="-5400000">
              <a:off x="768110" y="1465699"/>
              <a:ext cx="925200" cy="764381"/>
            </a:xfrm>
            <a:prstGeom prst="round2SameRect">
              <a:avLst>
                <a:gd fmla="val 16667"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88" name="Google Shape;188;p11"/>
          <p:cNvGrpSpPr/>
          <p:nvPr/>
        </p:nvGrpSpPr>
        <p:grpSpPr>
          <a:xfrm>
            <a:off x="1597803" y="2727344"/>
            <a:ext cx="5948395" cy="925201"/>
            <a:chOff x="848519" y="1385289"/>
            <a:chExt cx="5948395" cy="925201"/>
          </a:xfrm>
        </p:grpSpPr>
        <p:sp>
          <p:nvSpPr>
            <p:cNvPr id="189" name="Google Shape;189;p11"/>
            <p:cNvSpPr/>
            <p:nvPr/>
          </p:nvSpPr>
          <p:spPr>
            <a:xfrm>
              <a:off x="848519" y="1385289"/>
              <a:ext cx="5948395" cy="925200"/>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0" marR="0" rtl="0" algn="l">
                <a:spcBef>
                  <a:spcPts val="0"/>
                </a:spcBef>
                <a:spcAft>
                  <a:spcPts val="0"/>
                </a:spcAft>
                <a:buNone/>
              </a:pPr>
              <a:r>
                <a:rPr b="1" i="1" lang="es-PE" sz="1400">
                  <a:solidFill>
                    <a:schemeClr val="accent5"/>
                  </a:solidFill>
                  <a:latin typeface="Calibri"/>
                  <a:ea typeface="Calibri"/>
                  <a:cs typeface="Calibri"/>
                  <a:sym typeface="Calibri"/>
                </a:rPr>
                <a:t>ORGANIZATIONAL BREAKDOWN STRUCTURE </a:t>
              </a:r>
              <a:r>
                <a:rPr b="1" lang="es-PE" sz="1400">
                  <a:solidFill>
                    <a:schemeClr val="accent5"/>
                  </a:solidFill>
                  <a:latin typeface="Calibri"/>
                  <a:ea typeface="Calibri"/>
                  <a:cs typeface="Calibri"/>
                  <a:sym typeface="Calibri"/>
                </a:rPr>
                <a:t>(OBS)</a:t>
              </a:r>
              <a:r>
                <a:rPr lang="es-PE" sz="1400">
                  <a:solidFill>
                    <a:schemeClr val="accent5"/>
                  </a:solidFill>
                  <a:latin typeface="Calibri"/>
                  <a:ea typeface="Calibri"/>
                  <a:cs typeface="Calibri"/>
                  <a:sym typeface="Calibri"/>
                </a:rPr>
                <a:t>:</a:t>
              </a:r>
              <a:endParaRPr/>
            </a:p>
            <a:p>
              <a:pPr indent="-134938" lvl="0" marL="134938" marR="0" rtl="0" algn="l">
                <a:spcBef>
                  <a:spcPts val="0"/>
                </a:spcBef>
                <a:spcAft>
                  <a:spcPts val="0"/>
                </a:spcAft>
                <a:buClr>
                  <a:schemeClr val="accent5"/>
                </a:buClr>
                <a:buSzPts val="1400"/>
                <a:buFont typeface="Arial"/>
                <a:buChar char="•"/>
              </a:pPr>
              <a:r>
                <a:rPr lang="es-PE" sz="1400">
                  <a:solidFill>
                    <a:schemeClr val="dk1"/>
                  </a:solidFill>
                  <a:latin typeface="Calibri"/>
                  <a:ea typeface="Calibri"/>
                  <a:cs typeface="Calibri"/>
                  <a:sym typeface="Calibri"/>
                </a:rPr>
                <a:t>Un diagrama que muestra cómo el equipo de proyecto se organiza y cómo se relaciona con la estructura organizativa general.</a:t>
              </a:r>
              <a:endParaRPr/>
            </a:p>
          </p:txBody>
        </p:sp>
        <p:sp>
          <p:nvSpPr>
            <p:cNvPr id="190" name="Google Shape;190;p11"/>
            <p:cNvSpPr/>
            <p:nvPr/>
          </p:nvSpPr>
          <p:spPr>
            <a:xfrm rot="-5400000">
              <a:off x="768110" y="1465699"/>
              <a:ext cx="925200" cy="764381"/>
            </a:xfrm>
            <a:prstGeom prst="round2SameRect">
              <a:avLst>
                <a:gd fmla="val 16667" name="adj1"/>
                <a:gd fmla="val 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91" name="Google Shape;191;p11"/>
          <p:cNvPicPr preferRelativeResize="0"/>
          <p:nvPr/>
        </p:nvPicPr>
        <p:blipFill rotWithShape="1">
          <a:blip r:embed="rId3">
            <a:alphaModFix/>
          </a:blip>
          <a:srcRect b="0" l="0" r="0" t="0"/>
          <a:stretch/>
        </p:blipFill>
        <p:spPr>
          <a:xfrm>
            <a:off x="1698035" y="1714241"/>
            <a:ext cx="584718" cy="615172"/>
          </a:xfrm>
          <a:prstGeom prst="rect">
            <a:avLst/>
          </a:prstGeom>
          <a:noFill/>
          <a:ln>
            <a:noFill/>
          </a:ln>
        </p:spPr>
      </p:pic>
      <p:pic>
        <p:nvPicPr>
          <p:cNvPr id="192" name="Google Shape;192;p11"/>
          <p:cNvPicPr preferRelativeResize="0"/>
          <p:nvPr/>
        </p:nvPicPr>
        <p:blipFill rotWithShape="1">
          <a:blip r:embed="rId3">
            <a:alphaModFix/>
          </a:blip>
          <a:srcRect b="0" l="0" r="0" t="0"/>
          <a:stretch/>
        </p:blipFill>
        <p:spPr>
          <a:xfrm>
            <a:off x="1698035" y="2879748"/>
            <a:ext cx="584718" cy="615172"/>
          </a:xfrm>
          <a:prstGeom prst="rect">
            <a:avLst/>
          </a:prstGeom>
          <a:noFill/>
          <a:ln>
            <a:noFill/>
          </a:ln>
        </p:spPr>
      </p:pic>
      <p:pic>
        <p:nvPicPr>
          <p:cNvPr id="193" name="Google Shape;193;p11"/>
          <p:cNvPicPr preferRelativeResize="0"/>
          <p:nvPr/>
        </p:nvPicPr>
        <p:blipFill rotWithShape="1">
          <a:blip r:embed="rId3">
            <a:alphaModFix/>
          </a:blip>
          <a:srcRect b="0" l="0" r="0" t="0"/>
          <a:stretch/>
        </p:blipFill>
        <p:spPr>
          <a:xfrm>
            <a:off x="1698035" y="3962500"/>
            <a:ext cx="584718" cy="6151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12"/>
          <p:cNvSpPr txBox="1"/>
          <p:nvPr/>
        </p:nvSpPr>
        <p:spPr>
          <a:xfrm>
            <a:off x="1008063" y="3169972"/>
            <a:ext cx="7028704"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chemeClr val="lt1"/>
                </a:solidFill>
                <a:latin typeface="Arial"/>
                <a:ea typeface="Arial"/>
                <a:cs typeface="Arial"/>
                <a:sym typeface="Arial"/>
              </a:rPr>
              <a:t>ENTIDADES EXTERNAS, PROVEEDORES, </a:t>
            </a:r>
            <a:r>
              <a:rPr b="1" lang="es-PE" sz="2800">
                <a:solidFill>
                  <a:schemeClr val="lt1"/>
                </a:solidFill>
                <a:latin typeface="Arial"/>
                <a:ea typeface="Arial"/>
                <a:cs typeface="Arial"/>
                <a:sym typeface="Arial"/>
              </a:rPr>
              <a:t>SOCIOS, COMUNIDAD</a:t>
            </a:r>
            <a:endParaRPr b="1" sz="1600">
              <a:solidFill>
                <a:schemeClr val="lt1"/>
              </a:solidFill>
              <a:latin typeface="Arial"/>
              <a:ea typeface="Arial"/>
              <a:cs typeface="Arial"/>
              <a:sym typeface="Arial"/>
            </a:endParaRPr>
          </a:p>
        </p:txBody>
      </p:sp>
      <p:pic>
        <p:nvPicPr>
          <p:cNvPr id="201" name="Google Shape;201;p1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13"/>
          <p:cNvPicPr preferRelativeResize="0"/>
          <p:nvPr/>
        </p:nvPicPr>
        <p:blipFill rotWithShape="1">
          <a:blip r:embed="rId3">
            <a:alphaModFix/>
          </a:blip>
          <a:srcRect b="10053" l="7414" r="5483" t="3349"/>
          <a:stretch/>
        </p:blipFill>
        <p:spPr>
          <a:xfrm>
            <a:off x="1306286" y="1478715"/>
            <a:ext cx="3102065" cy="1734748"/>
          </a:xfrm>
          <a:prstGeom prst="rect">
            <a:avLst/>
          </a:prstGeom>
          <a:noFill/>
          <a:ln>
            <a:noFill/>
          </a:ln>
        </p:spPr>
      </p:pic>
      <p:pic>
        <p:nvPicPr>
          <p:cNvPr id="208" name="Google Shape;208;p13"/>
          <p:cNvPicPr preferRelativeResize="0"/>
          <p:nvPr/>
        </p:nvPicPr>
        <p:blipFill rotWithShape="1">
          <a:blip r:embed="rId4">
            <a:alphaModFix/>
          </a:blip>
          <a:srcRect b="0" l="0" r="0" t="0"/>
          <a:stretch/>
        </p:blipFill>
        <p:spPr>
          <a:xfrm>
            <a:off x="4744188" y="1483200"/>
            <a:ext cx="3103812" cy="1720800"/>
          </a:xfrm>
          <a:prstGeom prst="rect">
            <a:avLst/>
          </a:prstGeom>
          <a:noFill/>
          <a:ln>
            <a:noFill/>
          </a:ln>
        </p:spPr>
      </p:pic>
      <p:sp>
        <p:nvSpPr>
          <p:cNvPr id="209" name="Google Shape;209;p13"/>
          <p:cNvSpPr txBox="1"/>
          <p:nvPr/>
        </p:nvSpPr>
        <p:spPr>
          <a:xfrm>
            <a:off x="509458" y="918248"/>
            <a:ext cx="633128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TIPOS DE INTERESADOS ADICIONALES</a:t>
            </a:r>
            <a:endParaRPr b="1" sz="1600">
              <a:solidFill>
                <a:schemeClr val="dk1"/>
              </a:solidFill>
              <a:latin typeface="Calibri"/>
              <a:ea typeface="Calibri"/>
              <a:cs typeface="Calibri"/>
              <a:sym typeface="Calibri"/>
            </a:endParaRPr>
          </a:p>
        </p:txBody>
      </p:sp>
      <p:sp>
        <p:nvSpPr>
          <p:cNvPr id="210" name="Google Shape;210;p13"/>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ENTIDADES EXTERNAS, PROVEEDORES, SOCIOS, COMUNIDAD</a:t>
            </a:r>
            <a:endParaRPr/>
          </a:p>
        </p:txBody>
      </p:sp>
      <p:cxnSp>
        <p:nvCxnSpPr>
          <p:cNvPr id="211" name="Google Shape;211;p13"/>
          <p:cNvCxnSpPr/>
          <p:nvPr/>
        </p:nvCxnSpPr>
        <p:spPr>
          <a:xfrm flipH="1">
            <a:off x="2742059" y="2414981"/>
            <a:ext cx="6963" cy="9"/>
          </a:xfrm>
          <a:prstGeom prst="straightConnector1">
            <a:avLst/>
          </a:prstGeom>
          <a:noFill/>
          <a:ln>
            <a:noFill/>
          </a:ln>
        </p:spPr>
      </p:cxnSp>
      <p:graphicFrame>
        <p:nvGraphicFramePr>
          <p:cNvPr id="212" name="Google Shape;212;p13"/>
          <p:cNvGraphicFramePr/>
          <p:nvPr/>
        </p:nvGraphicFramePr>
        <p:xfrm>
          <a:off x="1298314" y="3066892"/>
          <a:ext cx="3000000" cy="3000000"/>
        </p:xfrm>
        <a:graphic>
          <a:graphicData uri="http://schemas.openxmlformats.org/drawingml/2006/table">
            <a:tbl>
              <a:tblPr bandRow="1" firstCol="1" firstRow="1">
                <a:noFill/>
                <a:tableStyleId>{25098591-4CD3-4F7E-A7C7-FFBF9FE6146B}</a:tableStyleId>
              </a:tblPr>
              <a:tblGrid>
                <a:gridCol w="3103700"/>
              </a:tblGrid>
              <a:tr h="308550">
                <a:tc>
                  <a:txBody>
                    <a:bodyPr/>
                    <a:lstStyle/>
                    <a:p>
                      <a:pPr indent="0" lvl="0" marL="0" marR="0" rtl="0" algn="ctr">
                        <a:lnSpc>
                          <a:spcPct val="125000"/>
                        </a:lnSpc>
                        <a:spcBef>
                          <a:spcPts val="0"/>
                        </a:spcBef>
                        <a:spcAft>
                          <a:spcPts val="0"/>
                        </a:spcAft>
                        <a:buClr>
                          <a:schemeClr val="lt1"/>
                        </a:buClr>
                        <a:buSzPts val="1200"/>
                        <a:buFont typeface="Calibri"/>
                        <a:buNone/>
                      </a:pPr>
                      <a:r>
                        <a:rPr b="1" lang="es-PE" sz="1200" u="none" cap="none" strike="noStrike">
                          <a:solidFill>
                            <a:schemeClr val="lt1"/>
                          </a:solidFill>
                          <a:latin typeface="Calibri"/>
                          <a:ea typeface="Calibri"/>
                          <a:cs typeface="Calibri"/>
                          <a:sym typeface="Calibri"/>
                        </a:rPr>
                        <a:t>ENTIDADES EXTERNAS: </a:t>
                      </a:r>
                      <a:endParaRPr sz="1300" u="none" cap="none" strike="noStrike">
                        <a:solidFill>
                          <a:schemeClr val="lt1"/>
                        </a:solidFill>
                        <a:latin typeface="Calibri"/>
                        <a:ea typeface="Calibri"/>
                        <a:cs typeface="Calibri"/>
                        <a:sym typeface="Calibri"/>
                      </a:endParaRPr>
                    </a:p>
                  </a:txBody>
                  <a:tcPr marT="0" marB="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490450">
                <a:tc>
                  <a:txBody>
                    <a:bodyPr/>
                    <a:lstStyle/>
                    <a:p>
                      <a:pPr indent="0" lvl="0" marL="0" marR="0" rtl="0" algn="ctr">
                        <a:lnSpc>
                          <a:spcPct val="80000"/>
                        </a:lnSpc>
                        <a:spcBef>
                          <a:spcPts val="0"/>
                        </a:spcBef>
                        <a:spcAft>
                          <a:spcPts val="0"/>
                        </a:spcAft>
                        <a:buNone/>
                      </a:pPr>
                      <a:r>
                        <a:t/>
                      </a:r>
                      <a:endParaRPr b="0" sz="11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300"/>
                        <a:buFont typeface="Calibri"/>
                        <a:buNone/>
                      </a:pPr>
                      <a:r>
                        <a:rPr b="0" lang="es-PE" sz="1300" u="none" cap="none" strike="noStrike">
                          <a:latin typeface="Calibri"/>
                          <a:ea typeface="Calibri"/>
                          <a:cs typeface="Calibri"/>
                          <a:sym typeface="Calibri"/>
                        </a:rPr>
                        <a:t>Estas incluyen agencias gubernamentales, ONG, asociaciones profesionales y otras organizaciones que pueden tener un impacto en la ejecución o en el cumplimiento del proyecto. Su influencia puede ser a nivel regulatorio, ambiental,</a:t>
                      </a:r>
                      <a:endParaRPr/>
                    </a:p>
                    <a:p>
                      <a:pPr indent="0" lvl="0" marL="0" marR="0" rtl="0" algn="ctr">
                        <a:lnSpc>
                          <a:spcPct val="100000"/>
                        </a:lnSpc>
                        <a:spcBef>
                          <a:spcPts val="0"/>
                        </a:spcBef>
                        <a:spcAft>
                          <a:spcPts val="0"/>
                        </a:spcAft>
                        <a:buClr>
                          <a:schemeClr val="dk1"/>
                        </a:buClr>
                        <a:buSzPts val="1300"/>
                        <a:buFont typeface="Calibri"/>
                        <a:buNone/>
                      </a:pPr>
                      <a:r>
                        <a:rPr b="0" lang="es-PE" sz="1300" u="none" cap="none" strike="noStrike">
                          <a:latin typeface="Calibri"/>
                          <a:ea typeface="Calibri"/>
                          <a:cs typeface="Calibri"/>
                          <a:sym typeface="Calibri"/>
                        </a:rPr>
                        <a:t>o comunitario.</a:t>
                      </a:r>
                      <a:endParaRPr/>
                    </a:p>
                  </a:txBody>
                  <a:tcPr marT="0" marB="14400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bl>
          </a:graphicData>
        </a:graphic>
      </p:graphicFrame>
      <p:sp>
        <p:nvSpPr>
          <p:cNvPr id="213" name="Google Shape;213;p13"/>
          <p:cNvSpPr/>
          <p:nvPr/>
        </p:nvSpPr>
        <p:spPr>
          <a:xfrm>
            <a:off x="1302261" y="1473992"/>
            <a:ext cx="3110400" cy="3558808"/>
          </a:xfrm>
          <a:prstGeom prst="roundRect">
            <a:avLst>
              <a:gd fmla="val 0" name="adj"/>
            </a:avLst>
          </a:prstGeom>
          <a:noFill/>
          <a:ln cap="flat" cmpd="sng" w="38100">
            <a:solidFill>
              <a:schemeClr val="accent3"/>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p:txBody>
      </p:sp>
      <p:cxnSp>
        <p:nvCxnSpPr>
          <p:cNvPr id="214" name="Google Shape;214;p13"/>
          <p:cNvCxnSpPr/>
          <p:nvPr/>
        </p:nvCxnSpPr>
        <p:spPr>
          <a:xfrm flipH="1">
            <a:off x="6173633" y="2421308"/>
            <a:ext cx="6963" cy="9"/>
          </a:xfrm>
          <a:prstGeom prst="straightConnector1">
            <a:avLst/>
          </a:prstGeom>
          <a:noFill/>
          <a:ln>
            <a:noFill/>
          </a:ln>
        </p:spPr>
      </p:cxnSp>
      <p:graphicFrame>
        <p:nvGraphicFramePr>
          <p:cNvPr id="215" name="Google Shape;215;p13"/>
          <p:cNvGraphicFramePr/>
          <p:nvPr/>
        </p:nvGraphicFramePr>
        <p:xfrm>
          <a:off x="4729888" y="3066892"/>
          <a:ext cx="3000000" cy="3000000"/>
        </p:xfrm>
        <a:graphic>
          <a:graphicData uri="http://schemas.openxmlformats.org/drawingml/2006/table">
            <a:tbl>
              <a:tblPr bandRow="1" firstCol="1" firstRow="1">
                <a:noFill/>
                <a:tableStyleId>{25098591-4CD3-4F7E-A7C7-FFBF9FE6146B}</a:tableStyleId>
              </a:tblPr>
              <a:tblGrid>
                <a:gridCol w="3103700"/>
              </a:tblGrid>
              <a:tr h="308550">
                <a:tc>
                  <a:txBody>
                    <a:bodyPr/>
                    <a:lstStyle/>
                    <a:p>
                      <a:pPr indent="0" lvl="0" marL="0" marR="0" rtl="0" algn="ctr">
                        <a:lnSpc>
                          <a:spcPct val="125000"/>
                        </a:lnSpc>
                        <a:spcBef>
                          <a:spcPts val="0"/>
                        </a:spcBef>
                        <a:spcAft>
                          <a:spcPts val="0"/>
                        </a:spcAft>
                        <a:buClr>
                          <a:schemeClr val="lt1"/>
                        </a:buClr>
                        <a:buSzPts val="1200"/>
                        <a:buFont typeface="Calibri"/>
                        <a:buNone/>
                      </a:pPr>
                      <a:r>
                        <a:rPr b="1" lang="es-PE" sz="1200" u="none" cap="none" strike="noStrike">
                          <a:solidFill>
                            <a:schemeClr val="lt1"/>
                          </a:solidFill>
                          <a:latin typeface="Calibri"/>
                          <a:ea typeface="Calibri"/>
                          <a:cs typeface="Calibri"/>
                          <a:sym typeface="Calibri"/>
                        </a:rPr>
                        <a:t>PROVEEDORES: </a:t>
                      </a:r>
                      <a:endParaRPr sz="1300" u="none" cap="none" strike="noStrike">
                        <a:solidFill>
                          <a:schemeClr val="lt1"/>
                        </a:solidFill>
                        <a:latin typeface="Calibri"/>
                        <a:ea typeface="Calibri"/>
                        <a:cs typeface="Calibri"/>
                        <a:sym typeface="Calibri"/>
                      </a:endParaRPr>
                    </a:p>
                  </a:txBody>
                  <a:tcPr marT="0" marB="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490450">
                <a:tc>
                  <a:txBody>
                    <a:bodyPr/>
                    <a:lstStyle/>
                    <a:p>
                      <a:pPr indent="0" lvl="0" marL="0" marR="0" rtl="0" algn="ctr">
                        <a:lnSpc>
                          <a:spcPct val="80000"/>
                        </a:lnSpc>
                        <a:spcBef>
                          <a:spcPts val="0"/>
                        </a:spcBef>
                        <a:spcAft>
                          <a:spcPts val="0"/>
                        </a:spcAft>
                        <a:buNone/>
                      </a:pPr>
                      <a:r>
                        <a:t/>
                      </a:r>
                      <a:endParaRPr b="0" sz="11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300"/>
                        <a:buFont typeface="Calibri"/>
                        <a:buNone/>
                      </a:pPr>
                      <a:r>
                        <a:rPr b="0" lang="es-PE" sz="1300" u="none" cap="none" strike="noStrike">
                          <a:latin typeface="Calibri"/>
                          <a:ea typeface="Calibri"/>
                          <a:cs typeface="Calibri"/>
                          <a:sym typeface="Calibri"/>
                        </a:rPr>
                        <a:t>Los proveedores son aquellos que proporcionan bienes o servicios que son esenciales para el desarrollo del proyecto. La relación con los proveedores debe ser gestionada cuidadosamente para evitar </a:t>
                      </a:r>
                      <a:endParaRPr/>
                    </a:p>
                    <a:p>
                      <a:pPr indent="0" lvl="0" marL="0" marR="0" rtl="0" algn="ctr">
                        <a:lnSpc>
                          <a:spcPct val="100000"/>
                        </a:lnSpc>
                        <a:spcBef>
                          <a:spcPts val="0"/>
                        </a:spcBef>
                        <a:spcAft>
                          <a:spcPts val="0"/>
                        </a:spcAft>
                        <a:buClr>
                          <a:schemeClr val="dk1"/>
                        </a:buClr>
                        <a:buSzPts val="1300"/>
                        <a:buFont typeface="Calibri"/>
                        <a:buNone/>
                      </a:pPr>
                      <a:r>
                        <a:rPr b="0" lang="es-PE" sz="1300" u="none" cap="none" strike="noStrike">
                          <a:latin typeface="Calibri"/>
                          <a:ea typeface="Calibri"/>
                          <a:cs typeface="Calibri"/>
                          <a:sym typeface="Calibri"/>
                        </a:rPr>
                        <a:t>retrasos o problemas de calidad.</a:t>
                      </a:r>
                      <a:endParaRPr/>
                    </a:p>
                  </a:txBody>
                  <a:tcPr marT="0" marB="32400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bl>
          </a:graphicData>
        </a:graphic>
      </p:graphicFrame>
      <p:sp>
        <p:nvSpPr>
          <p:cNvPr id="216" name="Google Shape;216;p13"/>
          <p:cNvSpPr/>
          <p:nvPr/>
        </p:nvSpPr>
        <p:spPr>
          <a:xfrm>
            <a:off x="4733837" y="1473992"/>
            <a:ext cx="3110400" cy="3558808"/>
          </a:xfrm>
          <a:prstGeom prst="roundRect">
            <a:avLst>
              <a:gd fmla="val 0" name="adj"/>
            </a:avLst>
          </a:prstGeom>
          <a:noFill/>
          <a:ln cap="flat" cmpd="sng" w="38100">
            <a:solidFill>
              <a:schemeClr val="accent3"/>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14"/>
          <p:cNvPicPr preferRelativeResize="0"/>
          <p:nvPr/>
        </p:nvPicPr>
        <p:blipFill rotWithShape="1">
          <a:blip r:embed="rId3">
            <a:alphaModFix/>
          </a:blip>
          <a:srcRect b="0" l="15827" r="12374" t="0"/>
          <a:stretch/>
        </p:blipFill>
        <p:spPr>
          <a:xfrm>
            <a:off x="4739951" y="1472131"/>
            <a:ext cx="3103984" cy="1612949"/>
          </a:xfrm>
          <a:prstGeom prst="rect">
            <a:avLst/>
          </a:prstGeom>
          <a:noFill/>
          <a:ln>
            <a:noFill/>
          </a:ln>
        </p:spPr>
      </p:pic>
      <p:pic>
        <p:nvPicPr>
          <p:cNvPr id="223" name="Google Shape;223;p14"/>
          <p:cNvPicPr preferRelativeResize="0"/>
          <p:nvPr/>
        </p:nvPicPr>
        <p:blipFill rotWithShape="1">
          <a:blip r:embed="rId4">
            <a:alphaModFix/>
          </a:blip>
          <a:srcRect b="0" l="0" r="0" t="0"/>
          <a:stretch/>
        </p:blipFill>
        <p:spPr>
          <a:xfrm>
            <a:off x="1312505" y="1479692"/>
            <a:ext cx="3093191" cy="1810904"/>
          </a:xfrm>
          <a:prstGeom prst="rect">
            <a:avLst/>
          </a:prstGeom>
          <a:noFill/>
          <a:ln>
            <a:noFill/>
          </a:ln>
        </p:spPr>
      </p:pic>
      <p:sp>
        <p:nvSpPr>
          <p:cNvPr id="224" name="Google Shape;224;p14"/>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ENTIDADES EXTERNAS, PROVEEDORES, SOCIOS, COMUNIDAD</a:t>
            </a:r>
            <a:endParaRPr/>
          </a:p>
        </p:txBody>
      </p:sp>
      <p:sp>
        <p:nvSpPr>
          <p:cNvPr id="225" name="Google Shape;225;p14"/>
          <p:cNvSpPr txBox="1"/>
          <p:nvPr/>
        </p:nvSpPr>
        <p:spPr>
          <a:xfrm>
            <a:off x="509458" y="918248"/>
            <a:ext cx="633128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TIPOS DE INTERESADOS ADICIONALES</a:t>
            </a:r>
            <a:endParaRPr b="1" sz="1600">
              <a:solidFill>
                <a:schemeClr val="dk1"/>
              </a:solidFill>
              <a:latin typeface="Calibri"/>
              <a:ea typeface="Calibri"/>
              <a:cs typeface="Calibri"/>
              <a:sym typeface="Calibri"/>
            </a:endParaRPr>
          </a:p>
        </p:txBody>
      </p:sp>
      <p:cxnSp>
        <p:nvCxnSpPr>
          <p:cNvPr id="226" name="Google Shape;226;p14"/>
          <p:cNvCxnSpPr/>
          <p:nvPr/>
        </p:nvCxnSpPr>
        <p:spPr>
          <a:xfrm flipH="1">
            <a:off x="2742059" y="2414981"/>
            <a:ext cx="6963" cy="9"/>
          </a:xfrm>
          <a:prstGeom prst="straightConnector1">
            <a:avLst/>
          </a:prstGeom>
          <a:noFill/>
          <a:ln>
            <a:noFill/>
          </a:ln>
        </p:spPr>
      </p:cxnSp>
      <p:graphicFrame>
        <p:nvGraphicFramePr>
          <p:cNvPr id="227" name="Google Shape;227;p14"/>
          <p:cNvGraphicFramePr/>
          <p:nvPr/>
        </p:nvGraphicFramePr>
        <p:xfrm>
          <a:off x="1298314" y="3066892"/>
          <a:ext cx="3000000" cy="3000000"/>
        </p:xfrm>
        <a:graphic>
          <a:graphicData uri="http://schemas.openxmlformats.org/drawingml/2006/table">
            <a:tbl>
              <a:tblPr bandRow="1" firstCol="1" firstRow="1">
                <a:noFill/>
                <a:tableStyleId>{25098591-4CD3-4F7E-A7C7-FFBF9FE6146B}</a:tableStyleId>
              </a:tblPr>
              <a:tblGrid>
                <a:gridCol w="3103700"/>
              </a:tblGrid>
              <a:tr h="308550">
                <a:tc>
                  <a:txBody>
                    <a:bodyPr/>
                    <a:lstStyle/>
                    <a:p>
                      <a:pPr indent="0" lvl="0" marL="0" marR="0" rtl="0" algn="ctr">
                        <a:lnSpc>
                          <a:spcPct val="125000"/>
                        </a:lnSpc>
                        <a:spcBef>
                          <a:spcPts val="0"/>
                        </a:spcBef>
                        <a:spcAft>
                          <a:spcPts val="0"/>
                        </a:spcAft>
                        <a:buClr>
                          <a:schemeClr val="lt1"/>
                        </a:buClr>
                        <a:buSzPts val="1200"/>
                        <a:buFont typeface="Calibri"/>
                        <a:buNone/>
                      </a:pPr>
                      <a:r>
                        <a:rPr b="1" lang="es-PE" sz="1200" u="none" cap="none" strike="noStrike">
                          <a:solidFill>
                            <a:schemeClr val="lt1"/>
                          </a:solidFill>
                          <a:latin typeface="Calibri"/>
                          <a:ea typeface="Calibri"/>
                          <a:cs typeface="Calibri"/>
                          <a:sym typeface="Calibri"/>
                        </a:rPr>
                        <a:t>SOCIOS: </a:t>
                      </a:r>
                      <a:endParaRPr sz="1300" u="none" cap="none" strike="noStrike">
                        <a:solidFill>
                          <a:schemeClr val="lt1"/>
                        </a:solidFill>
                        <a:latin typeface="Calibri"/>
                        <a:ea typeface="Calibri"/>
                        <a:cs typeface="Calibri"/>
                        <a:sym typeface="Calibri"/>
                      </a:endParaRPr>
                    </a:p>
                  </a:txBody>
                  <a:tcPr marT="0" marB="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490450">
                <a:tc>
                  <a:txBody>
                    <a:bodyPr/>
                    <a:lstStyle/>
                    <a:p>
                      <a:pPr indent="0" lvl="0" marL="0" marR="0" rtl="0" algn="ctr">
                        <a:lnSpc>
                          <a:spcPct val="80000"/>
                        </a:lnSpc>
                        <a:spcBef>
                          <a:spcPts val="0"/>
                        </a:spcBef>
                        <a:spcAft>
                          <a:spcPts val="0"/>
                        </a:spcAft>
                        <a:buNone/>
                      </a:pPr>
                      <a:r>
                        <a:t/>
                      </a:r>
                      <a:endParaRPr b="0" sz="11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300"/>
                        <a:buFont typeface="Calibri"/>
                        <a:buNone/>
                      </a:pPr>
                      <a:r>
                        <a:rPr b="0" lang="es-PE" sz="1300" u="none" cap="none" strike="noStrike">
                          <a:latin typeface="Calibri"/>
                          <a:ea typeface="Calibri"/>
                          <a:cs typeface="Calibri"/>
                          <a:sym typeface="Calibri"/>
                        </a:rPr>
                        <a:t>Los socios son organizaciones o individuos que trabajan en colaboración directa con el equipo de proyecto, aportando recursos, conocimientos o capacidades adicionales. La colaboración con socios requiere una clara definición de roles y responsabilidades para evitar duplicidades o conflictos.</a:t>
                      </a:r>
                      <a:endParaRPr/>
                    </a:p>
                  </a:txBody>
                  <a:tcPr marT="0" marB="14400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bl>
          </a:graphicData>
        </a:graphic>
      </p:graphicFrame>
      <p:sp>
        <p:nvSpPr>
          <p:cNvPr id="228" name="Google Shape;228;p14"/>
          <p:cNvSpPr/>
          <p:nvPr/>
        </p:nvSpPr>
        <p:spPr>
          <a:xfrm>
            <a:off x="1302261" y="1473992"/>
            <a:ext cx="3110400" cy="3558808"/>
          </a:xfrm>
          <a:prstGeom prst="roundRect">
            <a:avLst>
              <a:gd fmla="val 0" name="adj"/>
            </a:avLst>
          </a:prstGeom>
          <a:noFill/>
          <a:ln cap="flat" cmpd="sng" w="38100">
            <a:solidFill>
              <a:schemeClr val="accent3"/>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p:txBody>
      </p:sp>
      <p:cxnSp>
        <p:nvCxnSpPr>
          <p:cNvPr id="229" name="Google Shape;229;p14"/>
          <p:cNvCxnSpPr/>
          <p:nvPr/>
        </p:nvCxnSpPr>
        <p:spPr>
          <a:xfrm flipH="1">
            <a:off x="6173633" y="2421308"/>
            <a:ext cx="6963" cy="9"/>
          </a:xfrm>
          <a:prstGeom prst="straightConnector1">
            <a:avLst/>
          </a:prstGeom>
          <a:noFill/>
          <a:ln>
            <a:noFill/>
          </a:ln>
        </p:spPr>
      </p:cxnSp>
      <p:graphicFrame>
        <p:nvGraphicFramePr>
          <p:cNvPr id="230" name="Google Shape;230;p14"/>
          <p:cNvGraphicFramePr/>
          <p:nvPr/>
        </p:nvGraphicFramePr>
        <p:xfrm>
          <a:off x="4729888" y="3066892"/>
          <a:ext cx="3000000" cy="3000000"/>
        </p:xfrm>
        <a:graphic>
          <a:graphicData uri="http://schemas.openxmlformats.org/drawingml/2006/table">
            <a:tbl>
              <a:tblPr bandRow="1" firstCol="1" firstRow="1">
                <a:noFill/>
                <a:tableStyleId>{25098591-4CD3-4F7E-A7C7-FFBF9FE6146B}</a:tableStyleId>
              </a:tblPr>
              <a:tblGrid>
                <a:gridCol w="3103700"/>
              </a:tblGrid>
              <a:tr h="308550">
                <a:tc>
                  <a:txBody>
                    <a:bodyPr/>
                    <a:lstStyle/>
                    <a:p>
                      <a:pPr indent="0" lvl="0" marL="0" marR="0" rtl="0" algn="ctr">
                        <a:lnSpc>
                          <a:spcPct val="125000"/>
                        </a:lnSpc>
                        <a:spcBef>
                          <a:spcPts val="0"/>
                        </a:spcBef>
                        <a:spcAft>
                          <a:spcPts val="0"/>
                        </a:spcAft>
                        <a:buClr>
                          <a:schemeClr val="lt1"/>
                        </a:buClr>
                        <a:buSzPts val="1200"/>
                        <a:buFont typeface="Calibri"/>
                        <a:buNone/>
                      </a:pPr>
                      <a:r>
                        <a:rPr b="1" lang="es-PE" sz="1200" u="none" cap="none" strike="noStrike">
                          <a:solidFill>
                            <a:schemeClr val="lt1"/>
                          </a:solidFill>
                          <a:latin typeface="Calibri"/>
                          <a:ea typeface="Calibri"/>
                          <a:cs typeface="Calibri"/>
                          <a:sym typeface="Calibri"/>
                        </a:rPr>
                        <a:t>COMUNIDAD: </a:t>
                      </a:r>
                      <a:endParaRPr sz="1300" u="none" cap="none" strike="noStrike">
                        <a:solidFill>
                          <a:schemeClr val="lt1"/>
                        </a:solidFill>
                        <a:latin typeface="Calibri"/>
                        <a:ea typeface="Calibri"/>
                        <a:cs typeface="Calibri"/>
                        <a:sym typeface="Calibri"/>
                      </a:endParaRPr>
                    </a:p>
                  </a:txBody>
                  <a:tcPr marT="0" marB="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490450">
                <a:tc>
                  <a:txBody>
                    <a:bodyPr/>
                    <a:lstStyle/>
                    <a:p>
                      <a:pPr indent="0" lvl="0" marL="0" marR="0" rtl="0" algn="ctr">
                        <a:lnSpc>
                          <a:spcPct val="80000"/>
                        </a:lnSpc>
                        <a:spcBef>
                          <a:spcPts val="0"/>
                        </a:spcBef>
                        <a:spcAft>
                          <a:spcPts val="0"/>
                        </a:spcAft>
                        <a:buNone/>
                      </a:pPr>
                      <a:r>
                        <a:t/>
                      </a:r>
                      <a:endParaRPr b="0" sz="11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300"/>
                        <a:buFont typeface="Calibri"/>
                        <a:buNone/>
                      </a:pPr>
                      <a:r>
                        <a:rPr b="0" lang="es-PE" sz="1300" u="none" cap="none" strike="noStrike">
                          <a:latin typeface="Calibri"/>
                          <a:ea typeface="Calibri"/>
                          <a:cs typeface="Calibri"/>
                          <a:sym typeface="Calibri"/>
                        </a:rPr>
                        <a:t>La comunidad se refiere a las personas</a:t>
                      </a:r>
                      <a:endParaRPr/>
                    </a:p>
                    <a:p>
                      <a:pPr indent="0" lvl="0" marL="0" marR="0" rtl="0" algn="ctr">
                        <a:lnSpc>
                          <a:spcPct val="100000"/>
                        </a:lnSpc>
                        <a:spcBef>
                          <a:spcPts val="0"/>
                        </a:spcBef>
                        <a:spcAft>
                          <a:spcPts val="0"/>
                        </a:spcAft>
                        <a:buClr>
                          <a:schemeClr val="dk1"/>
                        </a:buClr>
                        <a:buSzPts val="1300"/>
                        <a:buFont typeface="Calibri"/>
                        <a:buNone/>
                      </a:pPr>
                      <a:r>
                        <a:rPr b="0" lang="es-PE" sz="1300" u="none" cap="none" strike="noStrike">
                          <a:latin typeface="Calibri"/>
                          <a:ea typeface="Calibri"/>
                          <a:cs typeface="Calibri"/>
                          <a:sym typeface="Calibri"/>
                        </a:rPr>
                        <a:t>o grupos que, aunque no están directamente involucrados en el proyecto, pueden verse afectados por él. Esto es especialmente relevante en proyectos de infraestructura, desarrollo urbano, o aquellos con un impacto.</a:t>
                      </a:r>
                      <a:endParaRPr/>
                    </a:p>
                  </a:txBody>
                  <a:tcPr marT="0" marB="14400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bl>
          </a:graphicData>
        </a:graphic>
      </p:graphicFrame>
      <p:sp>
        <p:nvSpPr>
          <p:cNvPr id="231" name="Google Shape;231;p14"/>
          <p:cNvSpPr/>
          <p:nvPr/>
        </p:nvSpPr>
        <p:spPr>
          <a:xfrm>
            <a:off x="4733837" y="1473992"/>
            <a:ext cx="3110400" cy="3558808"/>
          </a:xfrm>
          <a:prstGeom prst="roundRect">
            <a:avLst>
              <a:gd fmla="val 0" name="adj"/>
            </a:avLst>
          </a:prstGeom>
          <a:noFill/>
          <a:ln cap="flat" cmpd="sng" w="38100">
            <a:solidFill>
              <a:schemeClr val="accent3"/>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5"/>
          <p:cNvSpPr/>
          <p:nvPr/>
        </p:nvSpPr>
        <p:spPr>
          <a:xfrm>
            <a:off x="1820863" y="4370388"/>
            <a:ext cx="5502275" cy="863600"/>
          </a:xfrm>
          <a:prstGeom prst="roundRect">
            <a:avLst>
              <a:gd fmla="val 9223" name="adj"/>
            </a:avLst>
          </a:prstGeom>
          <a:solidFill>
            <a:schemeClr val="accent5"/>
          </a:solidFill>
          <a:ln>
            <a:noFill/>
          </a:ln>
        </p:spPr>
        <p:txBody>
          <a:bodyPr anchorCtr="0" anchor="ctr" bIns="45700" lIns="972000" spcFirstLastPara="1" rIns="72000"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grpSp>
        <p:nvGrpSpPr>
          <p:cNvPr id="238" name="Google Shape;238;p15"/>
          <p:cNvGrpSpPr/>
          <p:nvPr/>
        </p:nvGrpSpPr>
        <p:grpSpPr>
          <a:xfrm>
            <a:off x="1981880" y="4436788"/>
            <a:ext cx="5180240" cy="730800"/>
            <a:chOff x="1352835" y="4434496"/>
            <a:chExt cx="5180240" cy="730800"/>
          </a:xfrm>
        </p:grpSpPr>
        <p:pic>
          <p:nvPicPr>
            <p:cNvPr id="239" name="Google Shape;239;p15"/>
            <p:cNvPicPr preferRelativeResize="0"/>
            <p:nvPr/>
          </p:nvPicPr>
          <p:blipFill rotWithShape="1">
            <a:blip r:embed="rId3">
              <a:alphaModFix/>
            </a:blip>
            <a:srcRect b="0" l="0" r="0" t="0"/>
            <a:stretch/>
          </p:blipFill>
          <p:spPr>
            <a:xfrm>
              <a:off x="1352835" y="4434496"/>
              <a:ext cx="1273227" cy="730800"/>
            </a:xfrm>
            <a:prstGeom prst="rect">
              <a:avLst/>
            </a:prstGeom>
            <a:noFill/>
            <a:ln>
              <a:noFill/>
            </a:ln>
          </p:spPr>
        </p:pic>
        <p:pic>
          <p:nvPicPr>
            <p:cNvPr id="240" name="Google Shape;240;p15"/>
            <p:cNvPicPr preferRelativeResize="0"/>
            <p:nvPr/>
          </p:nvPicPr>
          <p:blipFill rotWithShape="1">
            <a:blip r:embed="rId4">
              <a:alphaModFix/>
            </a:blip>
            <a:srcRect b="0" l="0" r="0" t="0"/>
            <a:stretch/>
          </p:blipFill>
          <p:spPr>
            <a:xfrm>
              <a:off x="2704805" y="4434496"/>
              <a:ext cx="1074863" cy="730800"/>
            </a:xfrm>
            <a:prstGeom prst="rect">
              <a:avLst/>
            </a:prstGeom>
            <a:noFill/>
            <a:ln>
              <a:noFill/>
            </a:ln>
          </p:spPr>
        </p:pic>
        <p:pic>
          <p:nvPicPr>
            <p:cNvPr id="241" name="Google Shape;241;p15"/>
            <p:cNvPicPr preferRelativeResize="0"/>
            <p:nvPr/>
          </p:nvPicPr>
          <p:blipFill rotWithShape="1">
            <a:blip r:embed="rId5">
              <a:alphaModFix/>
            </a:blip>
            <a:srcRect b="0" l="8983" r="0" t="0"/>
            <a:stretch/>
          </p:blipFill>
          <p:spPr>
            <a:xfrm>
              <a:off x="5185429" y="4434496"/>
              <a:ext cx="1347646" cy="730800"/>
            </a:xfrm>
            <a:prstGeom prst="rect">
              <a:avLst/>
            </a:prstGeom>
            <a:noFill/>
            <a:ln>
              <a:noFill/>
            </a:ln>
          </p:spPr>
        </p:pic>
        <p:pic>
          <p:nvPicPr>
            <p:cNvPr id="242" name="Google Shape;242;p15"/>
            <p:cNvPicPr preferRelativeResize="0"/>
            <p:nvPr/>
          </p:nvPicPr>
          <p:blipFill rotWithShape="1">
            <a:blip r:embed="rId6">
              <a:alphaModFix/>
            </a:blip>
            <a:srcRect b="0" l="0" r="0" t="0"/>
            <a:stretch/>
          </p:blipFill>
          <p:spPr>
            <a:xfrm>
              <a:off x="3858411" y="4434496"/>
              <a:ext cx="1248274" cy="730800"/>
            </a:xfrm>
            <a:prstGeom prst="rect">
              <a:avLst/>
            </a:prstGeom>
            <a:noFill/>
            <a:ln>
              <a:noFill/>
            </a:ln>
          </p:spPr>
        </p:pic>
      </p:grpSp>
      <p:sp>
        <p:nvSpPr>
          <p:cNvPr id="243" name="Google Shape;243;p15"/>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ENTIDADES EXTERNAS, PROVEEDORES, SOCIOS, COMUNIDAD</a:t>
            </a:r>
            <a:endParaRPr/>
          </a:p>
        </p:txBody>
      </p:sp>
      <p:sp>
        <p:nvSpPr>
          <p:cNvPr id="244" name="Google Shape;244;p15"/>
          <p:cNvSpPr txBox="1"/>
          <p:nvPr/>
        </p:nvSpPr>
        <p:spPr>
          <a:xfrm>
            <a:off x="509458" y="918248"/>
            <a:ext cx="2701255"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MEJORES PRÁCTICAS</a:t>
            </a:r>
            <a:endParaRPr b="1" sz="1600">
              <a:solidFill>
                <a:schemeClr val="dk1"/>
              </a:solidFill>
              <a:latin typeface="Calibri"/>
              <a:ea typeface="Calibri"/>
              <a:cs typeface="Calibri"/>
              <a:sym typeface="Calibri"/>
            </a:endParaRPr>
          </a:p>
        </p:txBody>
      </p:sp>
      <p:sp>
        <p:nvSpPr>
          <p:cNvPr id="245" name="Google Shape;245;p15"/>
          <p:cNvSpPr/>
          <p:nvPr/>
        </p:nvSpPr>
        <p:spPr>
          <a:xfrm>
            <a:off x="510361" y="1651592"/>
            <a:ext cx="2602843" cy="1710376"/>
          </a:xfrm>
          <a:prstGeom prst="wedgeRoundRectCallout">
            <a:avLst>
              <a:gd fmla="val 71629" name="adj1"/>
              <a:gd fmla="val 102443" name="adj2"/>
              <a:gd fmla="val 16667" name="adj3"/>
            </a:avLst>
          </a:prstGeom>
          <a:solidFill>
            <a:srgbClr val="D1EFF4"/>
          </a:solidFill>
          <a:ln>
            <a:noFill/>
          </a:ln>
        </p:spPr>
        <p:txBody>
          <a:bodyPr anchorCtr="0" anchor="t" bIns="45700" lIns="108000" spcFirstLastPara="1" rIns="0" wrap="square" tIns="108000">
            <a:noAutofit/>
          </a:bodyPr>
          <a:lstStyle/>
          <a:p>
            <a:pPr indent="0" lvl="0" marL="0" marR="0" rtl="0" algn="l">
              <a:spcBef>
                <a:spcPts val="0"/>
              </a:spcBef>
              <a:spcAft>
                <a:spcPts val="0"/>
              </a:spcAft>
              <a:buNone/>
            </a:pPr>
            <a:r>
              <a:rPr b="1" i="1" lang="es-PE" sz="1200">
                <a:solidFill>
                  <a:schemeClr val="dk1"/>
                </a:solidFill>
                <a:latin typeface="Calibri"/>
                <a:ea typeface="Calibri"/>
                <a:cs typeface="Calibri"/>
                <a:sym typeface="Calibri"/>
              </a:rPr>
              <a:t>Due Diligence</a:t>
            </a:r>
            <a:endParaRPr b="1" i="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Realizar una evaluación previa exhaustiva para seleccionar proveedores y socios, asegurando que cumplen con los requisitos del proyecto.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6" name="Google Shape;246;p15"/>
          <p:cNvSpPr/>
          <p:nvPr/>
        </p:nvSpPr>
        <p:spPr>
          <a:xfrm>
            <a:off x="6070645" y="1651592"/>
            <a:ext cx="2602843" cy="1710376"/>
          </a:xfrm>
          <a:prstGeom prst="wedgeRoundRectCallout">
            <a:avLst>
              <a:gd fmla="val -73735" name="adj1"/>
              <a:gd fmla="val 103079" name="adj2"/>
              <a:gd fmla="val 16667" name="adj3"/>
            </a:avLst>
          </a:prstGeom>
          <a:solidFill>
            <a:srgbClr val="D1EFF4"/>
          </a:solidFill>
          <a:ln>
            <a:noFill/>
          </a:ln>
        </p:spPr>
        <p:txBody>
          <a:bodyPr anchorCtr="0" anchor="t" bIns="45700" lIns="108000" spcFirstLastPara="1" rIns="36000" wrap="square" tIns="108000">
            <a:noAutofit/>
          </a:bodyPr>
          <a:lstStyle/>
          <a:p>
            <a:pPr indent="0" lvl="0" marL="0" marR="0" rtl="0" algn="l">
              <a:spcBef>
                <a:spcPts val="0"/>
              </a:spcBef>
              <a:spcAft>
                <a:spcPts val="0"/>
              </a:spcAft>
              <a:buNone/>
            </a:pPr>
            <a:r>
              <a:rPr b="1" lang="es-PE" sz="1200">
                <a:solidFill>
                  <a:schemeClr val="dk1"/>
                </a:solidFill>
                <a:latin typeface="Calibri"/>
                <a:ea typeface="Calibri"/>
                <a:cs typeface="Calibri"/>
                <a:sym typeface="Calibri"/>
              </a:rPr>
              <a:t>Gestión de Relaciones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Desarrollar y mantener relaciones sólidas con las entidades externas para asegurar su apoyo continuo y evitar conflictos.</a:t>
            </a:r>
            <a:endParaRPr sz="1200">
              <a:solidFill>
                <a:schemeClr val="dk1"/>
              </a:solidFill>
              <a:latin typeface="Calibri"/>
              <a:ea typeface="Calibri"/>
              <a:cs typeface="Calibri"/>
              <a:sym typeface="Calibri"/>
            </a:endParaRPr>
          </a:p>
        </p:txBody>
      </p:sp>
      <p:sp>
        <p:nvSpPr>
          <p:cNvPr id="247" name="Google Shape;247;p15"/>
          <p:cNvSpPr/>
          <p:nvPr/>
        </p:nvSpPr>
        <p:spPr>
          <a:xfrm>
            <a:off x="3290503" y="1651592"/>
            <a:ext cx="2602843" cy="1710376"/>
          </a:xfrm>
          <a:prstGeom prst="wedgeRoundRectCallout">
            <a:avLst>
              <a:gd fmla="val 8054" name="adj1"/>
              <a:gd fmla="val 98857" name="adj2"/>
              <a:gd fmla="val 16667" name="adj3"/>
            </a:avLst>
          </a:prstGeom>
          <a:solidFill>
            <a:srgbClr val="D1EFF4"/>
          </a:solidFill>
          <a:ln>
            <a:noFill/>
          </a:ln>
        </p:spPr>
        <p:txBody>
          <a:bodyPr anchorCtr="0" anchor="t" bIns="45700" lIns="108000" spcFirstLastPara="1" rIns="36000" wrap="square" tIns="108000">
            <a:noAutofit/>
          </a:bodyPr>
          <a:lstStyle/>
          <a:p>
            <a:pPr indent="0" lvl="0" marL="0" marR="0" rtl="0" algn="l">
              <a:spcBef>
                <a:spcPts val="0"/>
              </a:spcBef>
              <a:spcAft>
                <a:spcPts val="0"/>
              </a:spcAft>
              <a:buNone/>
            </a:pPr>
            <a:r>
              <a:rPr b="1" lang="es-PE" sz="1200">
                <a:solidFill>
                  <a:schemeClr val="dk1"/>
                </a:solidFill>
                <a:latin typeface="Calibri"/>
                <a:ea typeface="Calibri"/>
                <a:cs typeface="Calibri"/>
                <a:sym typeface="Calibri"/>
              </a:rPr>
              <a:t>RSC</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Responsabilidad Social Corporativa (RSC): Integrar la RSC en la planificación del proyecto para asegurar que el impacto en la comunidad sea positivo y que se minimicen los efectos negativos.</a:t>
            </a:r>
            <a:endParaRPr sz="12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6"/>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ENTIDADES EXTERNAS, PROVEEDORES, SOCIOS, COMUNIDAD</a:t>
            </a:r>
            <a:endParaRPr/>
          </a:p>
        </p:txBody>
      </p:sp>
      <p:sp>
        <p:nvSpPr>
          <p:cNvPr id="254" name="Google Shape;254;p16"/>
          <p:cNvSpPr txBox="1"/>
          <p:nvPr/>
        </p:nvSpPr>
        <p:spPr>
          <a:xfrm>
            <a:off x="509458" y="918248"/>
            <a:ext cx="633128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TÉCNICAS Y HERRAMIENTAS</a:t>
            </a:r>
            <a:endParaRPr b="1" sz="1600">
              <a:solidFill>
                <a:schemeClr val="dk1"/>
              </a:solidFill>
              <a:latin typeface="Calibri"/>
              <a:ea typeface="Calibri"/>
              <a:cs typeface="Calibri"/>
              <a:sym typeface="Calibri"/>
            </a:endParaRPr>
          </a:p>
        </p:txBody>
      </p:sp>
      <p:grpSp>
        <p:nvGrpSpPr>
          <p:cNvPr id="255" name="Google Shape;255;p16"/>
          <p:cNvGrpSpPr/>
          <p:nvPr/>
        </p:nvGrpSpPr>
        <p:grpSpPr>
          <a:xfrm>
            <a:off x="1597803" y="1454257"/>
            <a:ext cx="5948395" cy="3242153"/>
            <a:chOff x="1416424" y="1454257"/>
            <a:chExt cx="5948395" cy="3242153"/>
          </a:xfrm>
        </p:grpSpPr>
        <p:grpSp>
          <p:nvGrpSpPr>
            <p:cNvPr id="256" name="Google Shape;256;p16"/>
            <p:cNvGrpSpPr/>
            <p:nvPr/>
          </p:nvGrpSpPr>
          <p:grpSpPr>
            <a:xfrm>
              <a:off x="1416424" y="1454257"/>
              <a:ext cx="5948395" cy="925201"/>
              <a:chOff x="848519" y="1385289"/>
              <a:chExt cx="5948395" cy="925201"/>
            </a:xfrm>
          </p:grpSpPr>
          <p:sp>
            <p:nvSpPr>
              <p:cNvPr id="257" name="Google Shape;257;p16"/>
              <p:cNvSpPr/>
              <p:nvPr/>
            </p:nvSpPr>
            <p:spPr>
              <a:xfrm>
                <a:off x="848519" y="1385289"/>
                <a:ext cx="5948395" cy="925200"/>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0" marR="0" rtl="0" algn="l">
                  <a:spcBef>
                    <a:spcPts val="0"/>
                  </a:spcBef>
                  <a:spcAft>
                    <a:spcPts val="0"/>
                  </a:spcAft>
                  <a:buNone/>
                </a:pPr>
                <a:r>
                  <a:rPr b="1" lang="es-PE" sz="1400">
                    <a:solidFill>
                      <a:schemeClr val="accent5"/>
                    </a:solidFill>
                    <a:latin typeface="Calibri"/>
                    <a:ea typeface="Calibri"/>
                    <a:cs typeface="Calibri"/>
                    <a:sym typeface="Calibri"/>
                  </a:rPr>
                  <a:t>ANÁLISIS DE IMPACTO AMBIENTAL Y SOCIAL (EIA/SIA)</a:t>
                </a:r>
                <a:r>
                  <a:rPr lang="es-PE" sz="1400">
                    <a:solidFill>
                      <a:schemeClr val="accent5"/>
                    </a:solidFill>
                    <a:latin typeface="Calibri"/>
                    <a:ea typeface="Calibri"/>
                    <a:cs typeface="Calibri"/>
                    <a:sym typeface="Calibri"/>
                  </a:rPr>
                  <a:t>:</a:t>
                </a:r>
                <a:endParaRPr/>
              </a:p>
              <a:p>
                <a:pPr indent="-134938" lvl="0" marL="134938" marR="0" rtl="0" algn="l">
                  <a:spcBef>
                    <a:spcPts val="0"/>
                  </a:spcBef>
                  <a:spcAft>
                    <a:spcPts val="0"/>
                  </a:spcAft>
                  <a:buClr>
                    <a:schemeClr val="accent5"/>
                  </a:buClr>
                  <a:buSzPts val="1400"/>
                  <a:buFont typeface="Arial"/>
                  <a:buChar char="•"/>
                </a:pPr>
                <a:r>
                  <a:rPr lang="es-PE" sz="1400">
                    <a:solidFill>
                      <a:schemeClr val="dk1"/>
                    </a:solidFill>
                    <a:latin typeface="Calibri"/>
                    <a:ea typeface="Calibri"/>
                    <a:cs typeface="Calibri"/>
                    <a:sym typeface="Calibri"/>
                  </a:rPr>
                  <a:t>Herramientas para evaluar y mitigar los impactos del proyecto en la comunidad y el entorno.</a:t>
                </a:r>
                <a:endParaRPr/>
              </a:p>
            </p:txBody>
          </p:sp>
          <p:sp>
            <p:nvSpPr>
              <p:cNvPr id="258" name="Google Shape;258;p16"/>
              <p:cNvSpPr/>
              <p:nvPr/>
            </p:nvSpPr>
            <p:spPr>
              <a:xfrm rot="-5400000">
                <a:off x="768110" y="1465699"/>
                <a:ext cx="925200" cy="764381"/>
              </a:xfrm>
              <a:prstGeom prst="round2SameRect">
                <a:avLst>
                  <a:gd fmla="val 16667" name="adj1"/>
                  <a:gd fmla="val 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59" name="Google Shape;259;p16"/>
            <p:cNvGrpSpPr/>
            <p:nvPr/>
          </p:nvGrpSpPr>
          <p:grpSpPr>
            <a:xfrm>
              <a:off x="1416424" y="3611808"/>
              <a:ext cx="5948395" cy="1084602"/>
              <a:chOff x="848519" y="1385288"/>
              <a:chExt cx="5948395" cy="1084602"/>
            </a:xfrm>
          </p:grpSpPr>
          <p:sp>
            <p:nvSpPr>
              <p:cNvPr id="260" name="Google Shape;260;p16"/>
              <p:cNvSpPr/>
              <p:nvPr/>
            </p:nvSpPr>
            <p:spPr>
              <a:xfrm>
                <a:off x="848519" y="1385288"/>
                <a:ext cx="5948395" cy="1084599"/>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0" marR="0" rtl="0" algn="l">
                  <a:spcBef>
                    <a:spcPts val="0"/>
                  </a:spcBef>
                  <a:spcAft>
                    <a:spcPts val="0"/>
                  </a:spcAft>
                  <a:buNone/>
                </a:pPr>
                <a:r>
                  <a:rPr b="1" lang="es-PE" sz="1400">
                    <a:solidFill>
                      <a:schemeClr val="accent5"/>
                    </a:solidFill>
                    <a:latin typeface="Calibri"/>
                    <a:ea typeface="Calibri"/>
                    <a:cs typeface="Calibri"/>
                    <a:sym typeface="Calibri"/>
                  </a:rPr>
                  <a:t>GESTIÓN DE </a:t>
                </a:r>
                <a:r>
                  <a:rPr b="1" i="1" lang="es-PE" sz="1400">
                    <a:solidFill>
                      <a:schemeClr val="accent5"/>
                    </a:solidFill>
                    <a:latin typeface="Calibri"/>
                    <a:ea typeface="Calibri"/>
                    <a:cs typeface="Calibri"/>
                    <a:sym typeface="Calibri"/>
                  </a:rPr>
                  <a:t>STAKEHOLDERS </a:t>
                </a:r>
                <a:r>
                  <a:rPr b="1" lang="es-PE" sz="1400">
                    <a:solidFill>
                      <a:schemeClr val="accent5"/>
                    </a:solidFill>
                    <a:latin typeface="Calibri"/>
                    <a:ea typeface="Calibri"/>
                    <a:cs typeface="Calibri"/>
                    <a:sym typeface="Calibri"/>
                  </a:rPr>
                  <a:t>EXTERNOS</a:t>
                </a:r>
                <a:r>
                  <a:rPr lang="es-PE" sz="1400">
                    <a:solidFill>
                      <a:schemeClr val="accent5"/>
                    </a:solidFill>
                    <a:latin typeface="Calibri"/>
                    <a:ea typeface="Calibri"/>
                    <a:cs typeface="Calibri"/>
                    <a:sym typeface="Calibri"/>
                  </a:rPr>
                  <a:t>:</a:t>
                </a:r>
                <a:endParaRPr/>
              </a:p>
              <a:p>
                <a:pPr indent="-134938" lvl="0" marL="134938" marR="0" rtl="0" algn="l">
                  <a:spcBef>
                    <a:spcPts val="0"/>
                  </a:spcBef>
                  <a:spcAft>
                    <a:spcPts val="0"/>
                  </a:spcAft>
                  <a:buClr>
                    <a:schemeClr val="accent5"/>
                  </a:buClr>
                  <a:buSzPts val="1400"/>
                  <a:buFont typeface="Arial"/>
                  <a:buChar char="•"/>
                </a:pPr>
                <a:r>
                  <a:rPr lang="es-PE" sz="1400">
                    <a:solidFill>
                      <a:schemeClr val="dk1"/>
                    </a:solidFill>
                    <a:latin typeface="Calibri"/>
                    <a:ea typeface="Calibri"/>
                    <a:cs typeface="Calibri"/>
                    <a:sym typeface="Calibri"/>
                  </a:rPr>
                  <a:t>Técnicas específicas para manejar interesados que no son parte directa del proyecto, como el análisis de redes de influencia y la diplomacia corporativa.</a:t>
                </a:r>
                <a:endParaRPr sz="1400">
                  <a:solidFill>
                    <a:schemeClr val="dk1"/>
                  </a:solidFill>
                  <a:latin typeface="Calibri"/>
                  <a:ea typeface="Calibri"/>
                  <a:cs typeface="Calibri"/>
                  <a:sym typeface="Calibri"/>
                </a:endParaRPr>
              </a:p>
            </p:txBody>
          </p:sp>
          <p:sp>
            <p:nvSpPr>
              <p:cNvPr id="261" name="Google Shape;261;p16"/>
              <p:cNvSpPr/>
              <p:nvPr/>
            </p:nvSpPr>
            <p:spPr>
              <a:xfrm rot="-5400000">
                <a:off x="688410" y="1545399"/>
                <a:ext cx="1084601" cy="764381"/>
              </a:xfrm>
              <a:prstGeom prst="round2SameRect">
                <a:avLst>
                  <a:gd fmla="val 16667" name="adj1"/>
                  <a:gd fmla="val 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2" name="Google Shape;262;p16"/>
            <p:cNvGrpSpPr/>
            <p:nvPr/>
          </p:nvGrpSpPr>
          <p:grpSpPr>
            <a:xfrm>
              <a:off x="1416424" y="2533033"/>
              <a:ext cx="5948395" cy="925201"/>
              <a:chOff x="848519" y="1385289"/>
              <a:chExt cx="5948395" cy="925201"/>
            </a:xfrm>
          </p:grpSpPr>
          <p:sp>
            <p:nvSpPr>
              <p:cNvPr id="263" name="Google Shape;263;p16"/>
              <p:cNvSpPr/>
              <p:nvPr/>
            </p:nvSpPr>
            <p:spPr>
              <a:xfrm>
                <a:off x="848519" y="1385289"/>
                <a:ext cx="5948395" cy="925200"/>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0" lvl="0" marL="0" marR="0" rtl="0" algn="l">
                  <a:spcBef>
                    <a:spcPts val="0"/>
                  </a:spcBef>
                  <a:spcAft>
                    <a:spcPts val="0"/>
                  </a:spcAft>
                  <a:buNone/>
                </a:pPr>
                <a:r>
                  <a:rPr b="1" lang="es-PE" sz="1400">
                    <a:solidFill>
                      <a:schemeClr val="accent5"/>
                    </a:solidFill>
                    <a:latin typeface="Calibri"/>
                    <a:ea typeface="Calibri"/>
                    <a:cs typeface="Calibri"/>
                    <a:sym typeface="Calibri"/>
                  </a:rPr>
                  <a:t>CONTRATOS BASADOS EN DESEMPEÑO (PBC)</a:t>
                </a:r>
                <a:r>
                  <a:rPr lang="es-PE" sz="1400">
                    <a:solidFill>
                      <a:schemeClr val="accent5"/>
                    </a:solidFill>
                    <a:latin typeface="Calibri"/>
                    <a:ea typeface="Calibri"/>
                    <a:cs typeface="Calibri"/>
                    <a:sym typeface="Calibri"/>
                  </a:rPr>
                  <a:t>:</a:t>
                </a:r>
                <a:endParaRPr/>
              </a:p>
              <a:p>
                <a:pPr indent="-134938" lvl="0" marL="134938" marR="0" rtl="0" algn="l">
                  <a:spcBef>
                    <a:spcPts val="0"/>
                  </a:spcBef>
                  <a:spcAft>
                    <a:spcPts val="0"/>
                  </a:spcAft>
                  <a:buClr>
                    <a:schemeClr val="accent5"/>
                  </a:buClr>
                  <a:buSzPts val="1400"/>
                  <a:buFont typeface="Arial"/>
                  <a:buChar char="•"/>
                </a:pPr>
                <a:r>
                  <a:rPr lang="es-PE" sz="1400">
                    <a:solidFill>
                      <a:schemeClr val="dk1"/>
                    </a:solidFill>
                    <a:latin typeface="Calibri"/>
                    <a:ea typeface="Calibri"/>
                    <a:cs typeface="Calibri"/>
                    <a:sym typeface="Calibri"/>
                  </a:rPr>
                  <a:t>Acuerdos con proveedores que vinculan el pago a la entrega de resultados específicos, incentivando la calidad y la puntualidad.</a:t>
                </a:r>
                <a:endParaRPr/>
              </a:p>
            </p:txBody>
          </p:sp>
          <p:sp>
            <p:nvSpPr>
              <p:cNvPr id="264" name="Google Shape;264;p16"/>
              <p:cNvSpPr/>
              <p:nvPr/>
            </p:nvSpPr>
            <p:spPr>
              <a:xfrm rot="-5400000">
                <a:off x="768110" y="1465699"/>
                <a:ext cx="925200" cy="764381"/>
              </a:xfrm>
              <a:prstGeom prst="round2SameRect">
                <a:avLst>
                  <a:gd fmla="val 16667" name="adj1"/>
                  <a:gd fmla="val 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id="265" name="Google Shape;265;p16"/>
          <p:cNvPicPr preferRelativeResize="0"/>
          <p:nvPr/>
        </p:nvPicPr>
        <p:blipFill rotWithShape="1">
          <a:blip r:embed="rId3">
            <a:alphaModFix/>
          </a:blip>
          <a:srcRect b="0" l="0" r="0" t="0"/>
          <a:stretch/>
        </p:blipFill>
        <p:spPr>
          <a:xfrm>
            <a:off x="1691968" y="1632596"/>
            <a:ext cx="584200" cy="584200"/>
          </a:xfrm>
          <a:prstGeom prst="rect">
            <a:avLst/>
          </a:prstGeom>
          <a:noFill/>
          <a:ln>
            <a:noFill/>
          </a:ln>
        </p:spPr>
      </p:pic>
      <p:pic>
        <p:nvPicPr>
          <p:cNvPr id="266" name="Google Shape;266;p16"/>
          <p:cNvPicPr preferRelativeResize="0"/>
          <p:nvPr/>
        </p:nvPicPr>
        <p:blipFill rotWithShape="1">
          <a:blip r:embed="rId4">
            <a:alphaModFix/>
          </a:blip>
          <a:srcRect b="0" l="0" r="0" t="0"/>
          <a:stretch/>
        </p:blipFill>
        <p:spPr>
          <a:xfrm>
            <a:off x="1668706" y="2713779"/>
            <a:ext cx="630724" cy="553940"/>
          </a:xfrm>
          <a:prstGeom prst="rect">
            <a:avLst/>
          </a:prstGeom>
          <a:noFill/>
          <a:ln>
            <a:noFill/>
          </a:ln>
        </p:spPr>
      </p:pic>
      <p:pic>
        <p:nvPicPr>
          <p:cNvPr id="267" name="Google Shape;267;p16"/>
          <p:cNvPicPr preferRelativeResize="0"/>
          <p:nvPr/>
        </p:nvPicPr>
        <p:blipFill rotWithShape="1">
          <a:blip r:embed="rId5">
            <a:alphaModFix/>
          </a:blip>
          <a:srcRect b="0" l="0" r="0" t="0"/>
          <a:stretch/>
        </p:blipFill>
        <p:spPr>
          <a:xfrm>
            <a:off x="1668924" y="3954234"/>
            <a:ext cx="630288" cy="4037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7"/>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17"/>
          <p:cNvSpPr txBox="1"/>
          <p:nvPr/>
        </p:nvSpPr>
        <p:spPr>
          <a:xfrm>
            <a:off x="1008063" y="3169972"/>
            <a:ext cx="4360149"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chemeClr val="lt1"/>
                </a:solidFill>
                <a:latin typeface="Arial"/>
                <a:ea typeface="Arial"/>
                <a:cs typeface="Arial"/>
                <a:sym typeface="Arial"/>
              </a:rPr>
              <a:t>REGISTRO DE </a:t>
            </a:r>
            <a:r>
              <a:rPr b="1" lang="es-PE" sz="2800">
                <a:solidFill>
                  <a:schemeClr val="lt1"/>
                </a:solidFill>
                <a:latin typeface="Arial"/>
                <a:ea typeface="Arial"/>
                <a:cs typeface="Arial"/>
                <a:sym typeface="Arial"/>
              </a:rPr>
              <a:t>INTERESADOS</a:t>
            </a:r>
            <a:endParaRPr b="1" sz="1600">
              <a:solidFill>
                <a:schemeClr val="lt1"/>
              </a:solidFill>
              <a:latin typeface="Arial"/>
              <a:ea typeface="Arial"/>
              <a:cs typeface="Arial"/>
              <a:sym typeface="Arial"/>
            </a:endParaRPr>
          </a:p>
        </p:txBody>
      </p:sp>
      <p:pic>
        <p:nvPicPr>
          <p:cNvPr id="275" name="Google Shape;275;p17"/>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8"/>
          <p:cNvSpPr txBox="1"/>
          <p:nvPr/>
        </p:nvSpPr>
        <p:spPr>
          <a:xfrm>
            <a:off x="509458" y="918248"/>
            <a:ext cx="3883155" cy="352404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DEFINICIÓN</a:t>
            </a:r>
            <a:endParaRPr sz="1600">
              <a:solidFill>
                <a:schemeClr val="dk1"/>
              </a:solidFill>
              <a:latin typeface="Calibri"/>
              <a:ea typeface="Calibri"/>
              <a:cs typeface="Calibri"/>
              <a:sym typeface="Calibri"/>
            </a:endParaRPr>
          </a:p>
          <a:p>
            <a:pPr indent="-184150" lvl="0" marL="184150"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El Registro de Interesados es un documento vivo que </a:t>
            </a:r>
            <a:r>
              <a:rPr b="1" lang="es-PE" sz="1600">
                <a:solidFill>
                  <a:schemeClr val="accent2"/>
                </a:solidFill>
                <a:latin typeface="Calibri"/>
                <a:ea typeface="Calibri"/>
                <a:cs typeface="Calibri"/>
                <a:sym typeface="Calibri"/>
              </a:rPr>
              <a:t>centraliza la información relevante sobre los interesados del proyecto</a:t>
            </a:r>
            <a:r>
              <a:rPr lang="es-PE" sz="1600">
                <a:solidFill>
                  <a:schemeClr val="accent2"/>
                </a:solidFill>
                <a:latin typeface="Calibri"/>
                <a:ea typeface="Calibri"/>
                <a:cs typeface="Calibri"/>
                <a:sym typeface="Calibri"/>
              </a:rPr>
              <a:t>. </a:t>
            </a:r>
            <a:endParaRPr/>
          </a:p>
          <a:p>
            <a:pPr indent="-82550" lvl="0" marL="1841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Este registro no solo lista los interesados, sino que también proporciona detalles sobre su influencia, interés, y estrategias específicas para su gestión. </a:t>
            </a:r>
            <a:endParaRPr/>
          </a:p>
          <a:p>
            <a:pPr indent="-82550" lvl="0" marL="1841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 un documento clave en la planificación de la gestión de interesados y sirve como referencia durante todo el ciclo de vida del proyecto.</a:t>
            </a:r>
            <a:endParaRPr sz="3200">
              <a:solidFill>
                <a:schemeClr val="dk1"/>
              </a:solidFill>
              <a:latin typeface="Calibri"/>
              <a:ea typeface="Calibri"/>
              <a:cs typeface="Calibri"/>
              <a:sym typeface="Calibri"/>
            </a:endParaRPr>
          </a:p>
        </p:txBody>
      </p:sp>
      <p:sp>
        <p:nvSpPr>
          <p:cNvPr id="282" name="Google Shape;282;p18"/>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REGISTRO DE INTERESADOS</a:t>
            </a:r>
            <a:endParaRPr/>
          </a:p>
        </p:txBody>
      </p:sp>
      <p:pic>
        <p:nvPicPr>
          <p:cNvPr id="283" name="Google Shape;283;p18"/>
          <p:cNvPicPr preferRelativeResize="0"/>
          <p:nvPr/>
        </p:nvPicPr>
        <p:blipFill rotWithShape="1">
          <a:blip r:embed="rId3">
            <a:alphaModFix/>
          </a:blip>
          <a:srcRect b="0" l="0" r="0" t="0"/>
          <a:stretch/>
        </p:blipFill>
        <p:spPr>
          <a:xfrm>
            <a:off x="4751388" y="0"/>
            <a:ext cx="4392612" cy="5715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9"/>
          <p:cNvSpPr txBox="1"/>
          <p:nvPr/>
        </p:nvSpPr>
        <p:spPr>
          <a:xfrm>
            <a:off x="509458" y="918248"/>
            <a:ext cx="8166230" cy="12311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Una correcta identificación de los interesados debe llevar a recopilar tres grupos de información por cada interesado: (1) información de identificación del interesado, (2) información de evaluación y (3) información de clasificación. Esta información se debe revisar periódicamente porque es sensible de cambio durante la vida del proyecto. El resultado final actualiza el </a:t>
            </a:r>
            <a:r>
              <a:rPr b="1" lang="es-PE" sz="1600">
                <a:solidFill>
                  <a:schemeClr val="dk1"/>
                </a:solidFill>
                <a:latin typeface="Calibri"/>
                <a:ea typeface="Calibri"/>
                <a:cs typeface="Calibri"/>
                <a:sym typeface="Calibri"/>
              </a:rPr>
              <a:t>Registro de Interesados del Proyecto</a:t>
            </a:r>
            <a:r>
              <a:rPr lang="es-PE"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290" name="Google Shape;290;p19"/>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REGISTRO DE INTERESADOS</a:t>
            </a:r>
            <a:endParaRPr/>
          </a:p>
        </p:txBody>
      </p:sp>
      <p:sp>
        <p:nvSpPr>
          <p:cNvPr id="291" name="Google Shape;291;p19"/>
          <p:cNvSpPr/>
          <p:nvPr/>
        </p:nvSpPr>
        <p:spPr>
          <a:xfrm>
            <a:off x="6008025" y="2492760"/>
            <a:ext cx="2667663" cy="2743895"/>
          </a:xfrm>
          <a:prstGeom prst="roundRect">
            <a:avLst>
              <a:gd fmla="val 6758" name="adj"/>
            </a:avLst>
          </a:prstGeom>
          <a:solidFill>
            <a:srgbClr val="714EA0"/>
          </a:solidFill>
          <a:ln>
            <a:noFill/>
          </a:ln>
        </p:spPr>
        <p:txBody>
          <a:bodyPr anchorCtr="0" anchor="t" bIns="45700" lIns="251975" spcFirstLastPara="1" rIns="72000" wrap="square" tIns="144000">
            <a:noAutofit/>
          </a:bodyPr>
          <a:lstStyle/>
          <a:p>
            <a:pPr indent="0" lvl="0" marL="4763" marR="0" rtl="0" algn="l">
              <a:lnSpc>
                <a:spcPct val="90000"/>
              </a:lnSpc>
              <a:spcBef>
                <a:spcPts val="0"/>
              </a:spcBef>
              <a:spcAft>
                <a:spcPts val="0"/>
              </a:spcAft>
              <a:buNone/>
            </a:pPr>
            <a:r>
              <a:rPr b="1" lang="es-PE" sz="1600">
                <a:solidFill>
                  <a:schemeClr val="lt1"/>
                </a:solidFill>
                <a:latin typeface="Calibri"/>
                <a:ea typeface="Calibri"/>
                <a:cs typeface="Calibri"/>
                <a:sym typeface="Calibri"/>
              </a:rPr>
              <a:t>CLASIFICACIÓN DE INVOLUCRADOS</a:t>
            </a:r>
            <a:endParaRPr/>
          </a:p>
          <a:p>
            <a:pPr indent="-133350" lvl="0" marL="138113" marR="0" rtl="0" algn="l">
              <a:spcBef>
                <a:spcPts val="120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Externa/Interna</a:t>
            </a:r>
            <a:endParaRPr/>
          </a:p>
          <a:p>
            <a:pPr indent="-133350" lvl="0" marL="138113"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Resistencia/Neutral/</a:t>
            </a:r>
            <a:br>
              <a:rPr lang="es-PE" sz="1600">
                <a:solidFill>
                  <a:schemeClr val="lt1"/>
                </a:solidFill>
                <a:latin typeface="Calibri"/>
                <a:ea typeface="Calibri"/>
                <a:cs typeface="Calibri"/>
                <a:sym typeface="Calibri"/>
              </a:rPr>
            </a:br>
            <a:r>
              <a:rPr lang="es-PE" sz="1600">
                <a:solidFill>
                  <a:schemeClr val="lt1"/>
                </a:solidFill>
                <a:latin typeface="Calibri"/>
                <a:ea typeface="Calibri"/>
                <a:cs typeface="Calibri"/>
                <a:sym typeface="Calibri"/>
              </a:rPr>
              <a:t>Soporte</a:t>
            </a:r>
            <a:endParaRPr/>
          </a:p>
          <a:p>
            <a:pPr indent="-133350" lvl="0" marL="138113"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Etc.</a:t>
            </a:r>
            <a:endParaRPr/>
          </a:p>
        </p:txBody>
      </p:sp>
      <p:sp>
        <p:nvSpPr>
          <p:cNvPr id="292" name="Google Shape;292;p19"/>
          <p:cNvSpPr/>
          <p:nvPr/>
        </p:nvSpPr>
        <p:spPr>
          <a:xfrm>
            <a:off x="5858598" y="3676670"/>
            <a:ext cx="395709" cy="376075"/>
          </a:xfrm>
          <a:prstGeom prst="ellipse">
            <a:avLst/>
          </a:prstGeom>
          <a:solidFill>
            <a:srgbClr val="5E42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293" name="Google Shape;293;p19"/>
          <p:cNvSpPr/>
          <p:nvPr/>
        </p:nvSpPr>
        <p:spPr>
          <a:xfrm>
            <a:off x="5794832" y="3662796"/>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294" name="Google Shape;294;p19"/>
          <p:cNvSpPr/>
          <p:nvPr/>
        </p:nvSpPr>
        <p:spPr>
          <a:xfrm rot="5400000">
            <a:off x="5978605" y="3803517"/>
            <a:ext cx="186870" cy="122381"/>
          </a:xfrm>
          <a:prstGeom prst="triangle">
            <a:avLst>
              <a:gd fmla="val 50000" name="adj"/>
            </a:avLst>
          </a:prstGeom>
          <a:solidFill>
            <a:srgbClr val="714E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295" name="Google Shape;295;p19"/>
          <p:cNvSpPr/>
          <p:nvPr/>
        </p:nvSpPr>
        <p:spPr>
          <a:xfrm>
            <a:off x="3264466" y="2492760"/>
            <a:ext cx="2667663" cy="2743895"/>
          </a:xfrm>
          <a:prstGeom prst="roundRect">
            <a:avLst>
              <a:gd fmla="val 6597" name="adj"/>
            </a:avLst>
          </a:prstGeom>
          <a:solidFill>
            <a:schemeClr val="accent3"/>
          </a:solidFill>
          <a:ln>
            <a:noFill/>
          </a:ln>
        </p:spPr>
        <p:txBody>
          <a:bodyPr anchorCtr="0" anchor="t" bIns="45700" lIns="251975" spcFirstLastPara="1" rIns="72000" wrap="square" tIns="144000">
            <a:noAutofit/>
          </a:bodyPr>
          <a:lstStyle/>
          <a:p>
            <a:pPr indent="0" lvl="0" marL="0" marR="0" rtl="0" algn="l">
              <a:lnSpc>
                <a:spcPct val="90000"/>
              </a:lnSpc>
              <a:spcBef>
                <a:spcPts val="0"/>
              </a:spcBef>
              <a:spcAft>
                <a:spcPts val="0"/>
              </a:spcAft>
              <a:buNone/>
            </a:pPr>
            <a:r>
              <a:rPr b="1" lang="es-PE" sz="1600">
                <a:solidFill>
                  <a:schemeClr val="lt1"/>
                </a:solidFill>
                <a:latin typeface="Calibri"/>
                <a:ea typeface="Calibri"/>
                <a:cs typeface="Calibri"/>
                <a:sym typeface="Calibri"/>
              </a:rPr>
              <a:t>INFORMACIÓN DE EVALUACIÓN</a:t>
            </a:r>
            <a:endParaRPr/>
          </a:p>
          <a:p>
            <a:pPr indent="-133350" lvl="0" marL="138113" marR="0" rtl="0" algn="l">
              <a:spcBef>
                <a:spcPts val="120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Requisitos principales</a:t>
            </a:r>
            <a:endParaRPr/>
          </a:p>
          <a:p>
            <a:pPr indent="-133350" lvl="0" marL="138113"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Expectativas principales</a:t>
            </a:r>
            <a:endParaRPr/>
          </a:p>
          <a:p>
            <a:pPr indent="-133350" lvl="0" marL="138113"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Influencias potencial en el proyecto</a:t>
            </a:r>
            <a:endParaRPr/>
          </a:p>
          <a:p>
            <a:pPr indent="-133350" lvl="0" marL="138113"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Fases del proyecto con mayor interés</a:t>
            </a:r>
            <a:endParaRPr/>
          </a:p>
        </p:txBody>
      </p:sp>
      <p:sp>
        <p:nvSpPr>
          <p:cNvPr id="296" name="Google Shape;296;p19"/>
          <p:cNvSpPr/>
          <p:nvPr/>
        </p:nvSpPr>
        <p:spPr>
          <a:xfrm>
            <a:off x="3104791" y="3676670"/>
            <a:ext cx="395709" cy="376075"/>
          </a:xfrm>
          <a:prstGeom prst="ellipse">
            <a:avLst/>
          </a:prstGeom>
          <a:solidFill>
            <a:srgbClr val="759C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297" name="Google Shape;297;p19"/>
          <p:cNvSpPr/>
          <p:nvPr/>
        </p:nvSpPr>
        <p:spPr>
          <a:xfrm>
            <a:off x="3041026" y="3662796"/>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298" name="Google Shape;298;p19"/>
          <p:cNvSpPr/>
          <p:nvPr/>
        </p:nvSpPr>
        <p:spPr>
          <a:xfrm rot="5400000">
            <a:off x="3224799" y="3803517"/>
            <a:ext cx="186870" cy="122381"/>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299" name="Google Shape;299;p19"/>
          <p:cNvSpPr/>
          <p:nvPr/>
        </p:nvSpPr>
        <p:spPr>
          <a:xfrm>
            <a:off x="503237" y="2492760"/>
            <a:ext cx="2667663" cy="2743895"/>
          </a:xfrm>
          <a:prstGeom prst="roundRect">
            <a:avLst>
              <a:gd fmla="val 6597" name="adj"/>
            </a:avLst>
          </a:prstGeom>
          <a:solidFill>
            <a:srgbClr val="EE4639"/>
          </a:solidFill>
          <a:ln>
            <a:noFill/>
          </a:ln>
        </p:spPr>
        <p:txBody>
          <a:bodyPr anchorCtr="0" anchor="t" bIns="45700" lIns="251975" spcFirstLastPara="1" rIns="72000" wrap="square" tIns="144000">
            <a:noAutofit/>
          </a:bodyPr>
          <a:lstStyle/>
          <a:p>
            <a:pPr indent="0" lvl="0" marL="0" marR="0" rtl="0" algn="l">
              <a:lnSpc>
                <a:spcPct val="90000"/>
              </a:lnSpc>
              <a:spcBef>
                <a:spcPts val="0"/>
              </a:spcBef>
              <a:spcAft>
                <a:spcPts val="0"/>
              </a:spcAft>
              <a:buNone/>
            </a:pPr>
            <a:r>
              <a:rPr b="1" lang="es-PE" sz="1600">
                <a:solidFill>
                  <a:schemeClr val="lt1"/>
                </a:solidFill>
                <a:latin typeface="Calibri"/>
                <a:ea typeface="Calibri"/>
                <a:cs typeface="Calibri"/>
                <a:sym typeface="Calibri"/>
              </a:rPr>
              <a:t>INFORMACIÓN DE IDENTIFICACIÓN</a:t>
            </a:r>
            <a:endParaRPr/>
          </a:p>
          <a:p>
            <a:pPr indent="-136525" lvl="0" marL="136525" marR="0" rtl="0" algn="l">
              <a:spcBef>
                <a:spcPts val="120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Nombre</a:t>
            </a:r>
            <a:endParaRPr/>
          </a:p>
          <a:p>
            <a:pPr indent="-136525" lvl="0" marL="136525"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Posición organizacional</a:t>
            </a:r>
            <a:endParaRPr/>
          </a:p>
          <a:p>
            <a:pPr indent="-136525" lvl="0" marL="136525"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Locación</a:t>
            </a:r>
            <a:endParaRPr/>
          </a:p>
          <a:p>
            <a:pPr indent="-136525" lvl="0" marL="136525"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Rol en el proyecto</a:t>
            </a:r>
            <a:endParaRPr/>
          </a:p>
          <a:p>
            <a:pPr indent="-136525" lvl="0" marL="136525"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Información de contacto</a:t>
            </a:r>
            <a:endParaRPr/>
          </a:p>
        </p:txBody>
      </p:sp>
      <p:sp>
        <p:nvSpPr>
          <p:cNvPr id="300" name="Google Shape;300;p19"/>
          <p:cNvSpPr/>
          <p:nvPr/>
        </p:nvSpPr>
        <p:spPr>
          <a:xfrm>
            <a:off x="350985" y="3676670"/>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01" name="Google Shape;301;p19"/>
          <p:cNvSpPr/>
          <p:nvPr/>
        </p:nvSpPr>
        <p:spPr>
          <a:xfrm>
            <a:off x="287220" y="3662796"/>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02" name="Google Shape;302;p19"/>
          <p:cNvSpPr/>
          <p:nvPr/>
        </p:nvSpPr>
        <p:spPr>
          <a:xfrm rot="5400000">
            <a:off x="470993" y="3803517"/>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2" name="Google Shape;52;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53" name="Google Shape;53;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PE" sz="3300">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lang="es-PE" sz="3300">
                <a:solidFill>
                  <a:schemeClr val="lt1"/>
                </a:solidFill>
                <a:latin typeface="Arial"/>
                <a:ea typeface="Arial"/>
                <a:cs typeface="Arial"/>
                <a:sym typeface="Arial"/>
              </a:rPr>
              <a:t>DE LA SESIÓN</a:t>
            </a:r>
            <a:endParaRPr/>
          </a:p>
        </p:txBody>
      </p:sp>
      <p:pic>
        <p:nvPicPr>
          <p:cNvPr id="55" name="Google Shape;55;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56" name="Google Shape;56;p2"/>
          <p:cNvPicPr preferRelativeResize="0"/>
          <p:nvPr/>
        </p:nvPicPr>
        <p:blipFill rotWithShape="1">
          <a:blip r:embed="rId5">
            <a:alphaModFix/>
          </a:blip>
          <a:srcRect b="0" l="0" r="0" t="0"/>
          <a:stretch/>
        </p:blipFill>
        <p:spPr>
          <a:xfrm>
            <a:off x="2528619" y="2194224"/>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0"/>
          <p:cNvSpPr txBox="1"/>
          <p:nvPr/>
        </p:nvSpPr>
        <p:spPr>
          <a:xfrm>
            <a:off x="509458" y="918248"/>
            <a:ext cx="8166230" cy="15542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accent2"/>
                </a:solidFill>
                <a:latin typeface="Calibri"/>
                <a:ea typeface="Calibri"/>
                <a:cs typeface="Calibri"/>
                <a:sym typeface="Calibri"/>
              </a:rPr>
              <a:t>EJEMPLO DE UN REGISTRO DE INTERESADOS</a:t>
            </a:r>
            <a:endParaRPr b="1" sz="1600">
              <a:solidFill>
                <a:schemeClr val="accent2"/>
              </a:solidFill>
              <a:latin typeface="Calibri"/>
              <a:ea typeface="Calibri"/>
              <a:cs typeface="Calibri"/>
              <a:sym typeface="Calibri"/>
            </a:endParaRPr>
          </a:p>
          <a:p>
            <a:pPr indent="0" lvl="0" marL="0" marR="0" rtl="0" algn="l">
              <a:spcBef>
                <a:spcPts val="600"/>
              </a:spcBef>
              <a:spcAft>
                <a:spcPts val="0"/>
              </a:spcAft>
              <a:buNone/>
            </a:pPr>
            <a:r>
              <a:rPr lang="es-PE" sz="1600">
                <a:solidFill>
                  <a:schemeClr val="dk1"/>
                </a:solidFill>
                <a:latin typeface="Calibri"/>
                <a:ea typeface="Calibri"/>
                <a:cs typeface="Calibri"/>
                <a:sym typeface="Calibri"/>
              </a:rPr>
              <a:t>Una correcta identificación de los interesados nos debe llevar a recopilar tres grupos de información por cada interesado: </a:t>
            </a:r>
            <a:r>
              <a:rPr lang="es-PE" sz="1600">
                <a:solidFill>
                  <a:schemeClr val="accent2"/>
                </a:solidFill>
                <a:latin typeface="Calibri"/>
                <a:ea typeface="Calibri"/>
                <a:cs typeface="Calibri"/>
                <a:sym typeface="Calibri"/>
              </a:rPr>
              <a:t>(1) información de identificación del interesado, (2) información de evaluación y (3) información de clasificación</a:t>
            </a:r>
            <a:r>
              <a:rPr lang="es-PE" sz="1600">
                <a:solidFill>
                  <a:schemeClr val="dk1"/>
                </a:solidFill>
                <a:latin typeface="Calibri"/>
                <a:ea typeface="Calibri"/>
                <a:cs typeface="Calibri"/>
                <a:sym typeface="Calibri"/>
              </a:rPr>
              <a:t>. Esta información se debe revisar periódicamente porque es sensible de cambio durante la vida del proyecto. El resultado final actualiza el </a:t>
            </a:r>
            <a:r>
              <a:rPr b="1" lang="es-PE" sz="1600">
                <a:solidFill>
                  <a:schemeClr val="dk1"/>
                </a:solidFill>
                <a:latin typeface="Calibri"/>
                <a:ea typeface="Calibri"/>
                <a:cs typeface="Calibri"/>
                <a:sym typeface="Calibri"/>
              </a:rPr>
              <a:t>Registro de Interesados del Proyecto</a:t>
            </a:r>
            <a:r>
              <a:rPr lang="es-PE"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graphicFrame>
        <p:nvGraphicFramePr>
          <p:cNvPr id="309" name="Google Shape;309;p20"/>
          <p:cNvGraphicFramePr/>
          <p:nvPr/>
        </p:nvGraphicFramePr>
        <p:xfrm>
          <a:off x="503238" y="2713316"/>
          <a:ext cx="3000000" cy="3000000"/>
        </p:xfrm>
        <a:graphic>
          <a:graphicData uri="http://schemas.openxmlformats.org/drawingml/2006/table">
            <a:tbl>
              <a:tblPr>
                <a:noFill/>
                <a:tableStyleId>{5D45B343-6093-4A5C-B0BE-7668442D1ED8}</a:tableStyleId>
              </a:tblPr>
              <a:tblGrid>
                <a:gridCol w="567725"/>
                <a:gridCol w="538625"/>
                <a:gridCol w="632575"/>
                <a:gridCol w="688925"/>
                <a:gridCol w="609125"/>
                <a:gridCol w="632700"/>
                <a:gridCol w="1075475"/>
                <a:gridCol w="939450"/>
                <a:gridCol w="651350"/>
                <a:gridCol w="760875"/>
                <a:gridCol w="537800"/>
                <a:gridCol w="537800"/>
              </a:tblGrid>
              <a:tr h="328375">
                <a:tc gridSpan="6">
                  <a:txBody>
                    <a:bodyPr/>
                    <a:lstStyle/>
                    <a:p>
                      <a:pPr indent="0" lvl="0" marL="0" marR="0" rtl="0" algn="ctr">
                        <a:spcBef>
                          <a:spcPts val="0"/>
                        </a:spcBef>
                        <a:spcAft>
                          <a:spcPts val="0"/>
                        </a:spcAft>
                        <a:buNone/>
                      </a:pPr>
                      <a:r>
                        <a:rPr b="1" i="0" lang="es-PE" sz="900" u="none" cap="none" strike="noStrike">
                          <a:solidFill>
                            <a:srgbClr val="FFFFFF"/>
                          </a:solidFill>
                          <a:latin typeface="Calibri"/>
                          <a:ea typeface="Calibri"/>
                          <a:cs typeface="Calibri"/>
                          <a:sym typeface="Calibri"/>
                        </a:rPr>
                        <a:t>Identificación</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chemeClr val="accent2"/>
                    </a:solidFill>
                  </a:tcPr>
                </a:tc>
                <a:tc hMerge="1"/>
                <a:tc hMerge="1"/>
                <a:tc hMerge="1"/>
                <a:tc hMerge="1"/>
                <a:tc hMerge="1"/>
                <a:tc gridSpan="4">
                  <a:txBody>
                    <a:bodyPr/>
                    <a:lstStyle/>
                    <a:p>
                      <a:pPr indent="0" lvl="0" marL="0" marR="0" rtl="0" algn="ctr">
                        <a:spcBef>
                          <a:spcPts val="0"/>
                        </a:spcBef>
                        <a:spcAft>
                          <a:spcPts val="0"/>
                        </a:spcAft>
                        <a:buNone/>
                      </a:pPr>
                      <a:r>
                        <a:rPr b="1" i="0" lang="es-PE" sz="900" u="none" cap="none" strike="noStrike">
                          <a:solidFill>
                            <a:srgbClr val="FFFFFF"/>
                          </a:solidFill>
                          <a:latin typeface="Calibri"/>
                          <a:ea typeface="Calibri"/>
                          <a:cs typeface="Calibri"/>
                          <a:sym typeface="Calibri"/>
                        </a:rPr>
                        <a:t>Evaluación</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chemeClr val="accent4">
                        <a:alpha val="84313"/>
                      </a:schemeClr>
                    </a:solidFill>
                  </a:tcPr>
                </a:tc>
                <a:tc hMerge="1"/>
                <a:tc hMerge="1"/>
                <a:tc hMerge="1"/>
                <a:tc gridSpan="2">
                  <a:txBody>
                    <a:bodyPr/>
                    <a:lstStyle/>
                    <a:p>
                      <a:pPr indent="0" lvl="0" marL="0" marR="0" rtl="0" algn="ctr">
                        <a:spcBef>
                          <a:spcPts val="0"/>
                        </a:spcBef>
                        <a:spcAft>
                          <a:spcPts val="0"/>
                        </a:spcAft>
                        <a:buNone/>
                      </a:pPr>
                      <a:r>
                        <a:rPr b="1" i="0" lang="es-PE" sz="900" u="none" cap="none" strike="noStrike">
                          <a:solidFill>
                            <a:srgbClr val="FFFFFF"/>
                          </a:solidFill>
                          <a:latin typeface="Calibri"/>
                          <a:ea typeface="Calibri"/>
                          <a:cs typeface="Calibri"/>
                          <a:sym typeface="Calibri"/>
                        </a:rPr>
                        <a:t>Clasificación</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chemeClr val="accent3"/>
                    </a:solidFill>
                  </a:tcPr>
                </a:tc>
                <a:tc hMerge="1"/>
              </a:tr>
              <a:tr h="443275">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Nombre</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Empresa</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Puesto</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Localización</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Rol en el proyecto</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Información de contacto</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Requerimientos primordiales</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Expectativas</a:t>
                      </a:r>
                      <a:endParaRPr/>
                    </a:p>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principales</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Influencia potencial</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Fases de</a:t>
                      </a:r>
                      <a:br>
                        <a:rPr b="0" i="0" lang="es-PE" sz="900" u="none" cap="none" strike="noStrike">
                          <a:solidFill>
                            <a:srgbClr val="000000"/>
                          </a:solidFill>
                          <a:latin typeface="Calibri"/>
                          <a:ea typeface="Calibri"/>
                          <a:cs typeface="Calibri"/>
                          <a:sym typeface="Calibri"/>
                        </a:rPr>
                      </a:br>
                      <a:r>
                        <a:rPr b="0" i="0" lang="es-PE" sz="900" u="none" cap="none" strike="noStrike">
                          <a:solidFill>
                            <a:srgbClr val="000000"/>
                          </a:solidFill>
                          <a:latin typeface="Calibri"/>
                          <a:ea typeface="Calibri"/>
                          <a:cs typeface="Calibri"/>
                          <a:sym typeface="Calibri"/>
                        </a:rPr>
                        <a:t>mayor interés</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Interno/ Externo</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Apoyo/ Neutral/ Opositor</a:t>
                      </a:r>
                      <a:endParaRPr/>
                    </a:p>
                  </a:txBody>
                  <a:tcPr marT="5100" marB="0" marR="5100" marL="51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2F2F2"/>
                    </a:solidFill>
                  </a:tcPr>
                </a:tc>
              </a:tr>
              <a:tr h="687650">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Elvis Chirinos Zurita</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ABC</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Jefe de control de datos</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Lima</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Cliente</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999111323</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Implementación</a:t>
                      </a:r>
                      <a:br>
                        <a:rPr b="0" i="0" lang="es-PE" sz="900" u="none" cap="none" strike="noStrike">
                          <a:solidFill>
                            <a:srgbClr val="000000"/>
                          </a:solidFill>
                          <a:latin typeface="Calibri"/>
                          <a:ea typeface="Calibri"/>
                          <a:cs typeface="Calibri"/>
                          <a:sym typeface="Calibri"/>
                        </a:rPr>
                      </a:br>
                      <a:r>
                        <a:rPr b="0" i="0" lang="es-PE" sz="900" u="none" cap="none" strike="noStrike">
                          <a:solidFill>
                            <a:srgbClr val="000000"/>
                          </a:solidFill>
                          <a:latin typeface="Calibri"/>
                          <a:ea typeface="Calibri"/>
                          <a:cs typeface="Calibri"/>
                          <a:sym typeface="Calibri"/>
                        </a:rPr>
                        <a:t>del proyecto sin interrupciones del servicio</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Mejor organización y performance de la red de datos</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Alto</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Todo el proyecto</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Externo</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Apoyo</a:t>
                      </a:r>
                      <a:endParaRPr/>
                    </a:p>
                  </a:txBody>
                  <a:tcPr marT="5100" marB="0" marR="36000" marL="72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r>
              <a:tr h="164800">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r>
              <a:tr h="164800">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r>
              <a:tr h="164800">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r>
              <a:tr h="164800">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r>
              <a:tr h="164800">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b="0" i="0" lang="es-PE" sz="900" u="none" cap="none" strike="noStrike">
                          <a:solidFill>
                            <a:srgbClr val="000000"/>
                          </a:solidFill>
                          <a:latin typeface="Calibri"/>
                          <a:ea typeface="Calibri"/>
                          <a:cs typeface="Calibri"/>
                          <a:sym typeface="Calibri"/>
                        </a:rPr>
                        <a:t> </a:t>
                      </a:r>
                      <a:endParaRPr/>
                    </a:p>
                  </a:txBody>
                  <a:tcPr marT="5100" marB="0" marR="5100" marL="5100" anchor="b">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r>
            </a:tbl>
          </a:graphicData>
        </a:graphic>
      </p:graphicFrame>
      <p:sp>
        <p:nvSpPr>
          <p:cNvPr id="310" name="Google Shape;310;p20"/>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REGISTRO DE INTERESADOS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1"/>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REGISTRO DE INTERESADOS</a:t>
            </a:r>
            <a:endParaRPr/>
          </a:p>
        </p:txBody>
      </p:sp>
      <p:sp>
        <p:nvSpPr>
          <p:cNvPr id="317" name="Google Shape;317;p21"/>
          <p:cNvSpPr txBox="1"/>
          <p:nvPr/>
        </p:nvSpPr>
        <p:spPr>
          <a:xfrm>
            <a:off x="509458" y="918248"/>
            <a:ext cx="2701255"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MEJORES PRÁCTICAS</a:t>
            </a:r>
            <a:endParaRPr b="1" sz="1600">
              <a:solidFill>
                <a:schemeClr val="dk1"/>
              </a:solidFill>
              <a:latin typeface="Calibri"/>
              <a:ea typeface="Calibri"/>
              <a:cs typeface="Calibri"/>
              <a:sym typeface="Calibri"/>
            </a:endParaRPr>
          </a:p>
        </p:txBody>
      </p:sp>
      <p:sp>
        <p:nvSpPr>
          <p:cNvPr id="318" name="Google Shape;318;p21"/>
          <p:cNvSpPr/>
          <p:nvPr/>
        </p:nvSpPr>
        <p:spPr>
          <a:xfrm>
            <a:off x="510361" y="1651592"/>
            <a:ext cx="2602843" cy="1710376"/>
          </a:xfrm>
          <a:prstGeom prst="wedgeRoundRectCallout">
            <a:avLst>
              <a:gd fmla="val 71629" name="adj1"/>
              <a:gd fmla="val 75166" name="adj2"/>
              <a:gd fmla="val 16667" name="adj3"/>
            </a:avLst>
          </a:prstGeom>
          <a:solidFill>
            <a:srgbClr val="FFD7C1"/>
          </a:solidFill>
          <a:ln>
            <a:noFill/>
          </a:ln>
        </p:spPr>
        <p:txBody>
          <a:bodyPr anchorCtr="0" anchor="t" bIns="45700" lIns="108000" spcFirstLastPara="1" rIns="0" wrap="square" tIns="108000">
            <a:noAutofit/>
          </a:bodyPr>
          <a:lstStyle/>
          <a:p>
            <a:pPr indent="0" lvl="0" marL="0" marR="0" rtl="0" algn="l">
              <a:spcBef>
                <a:spcPts val="0"/>
              </a:spcBef>
              <a:spcAft>
                <a:spcPts val="0"/>
              </a:spcAft>
              <a:buNone/>
            </a:pPr>
            <a:r>
              <a:rPr b="1" lang="es-PE" sz="1200">
                <a:solidFill>
                  <a:schemeClr val="dk1"/>
                </a:solidFill>
                <a:latin typeface="Calibri"/>
                <a:ea typeface="Calibri"/>
                <a:cs typeface="Calibri"/>
                <a:sym typeface="Calibri"/>
              </a:rPr>
              <a:t>Integración con otras áreas del proyecto</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El registro de interesados debe estar alineado e integrado con otras áreas de gestión, como el plan de comunicación y el plan de gestión</a:t>
            </a:r>
            <a:br>
              <a:rPr lang="es-PE" sz="1200">
                <a:solidFill>
                  <a:schemeClr val="dk1"/>
                </a:solidFill>
                <a:latin typeface="Calibri"/>
                <a:ea typeface="Calibri"/>
                <a:cs typeface="Calibri"/>
                <a:sym typeface="Calibri"/>
              </a:rPr>
            </a:br>
            <a:r>
              <a:rPr lang="es-PE" sz="1200">
                <a:solidFill>
                  <a:schemeClr val="dk1"/>
                </a:solidFill>
                <a:latin typeface="Calibri"/>
                <a:ea typeface="Calibri"/>
                <a:cs typeface="Calibri"/>
                <a:sym typeface="Calibri"/>
              </a:rPr>
              <a:t>de riesgos.</a:t>
            </a:r>
            <a:endParaRPr sz="1200">
              <a:solidFill>
                <a:schemeClr val="dk1"/>
              </a:solidFill>
              <a:latin typeface="Calibri"/>
              <a:ea typeface="Calibri"/>
              <a:cs typeface="Calibri"/>
              <a:sym typeface="Calibri"/>
            </a:endParaRPr>
          </a:p>
        </p:txBody>
      </p:sp>
      <p:sp>
        <p:nvSpPr>
          <p:cNvPr id="319" name="Google Shape;319;p21"/>
          <p:cNvSpPr/>
          <p:nvPr/>
        </p:nvSpPr>
        <p:spPr>
          <a:xfrm>
            <a:off x="6070645" y="1651592"/>
            <a:ext cx="2602843" cy="1710376"/>
          </a:xfrm>
          <a:prstGeom prst="wedgeRoundRectCallout">
            <a:avLst>
              <a:gd fmla="val -73018" name="adj1"/>
              <a:gd fmla="val 75439" name="adj2"/>
              <a:gd fmla="val 16667" name="adj3"/>
            </a:avLst>
          </a:prstGeom>
          <a:solidFill>
            <a:srgbClr val="FFD7C1"/>
          </a:solidFill>
          <a:ln>
            <a:noFill/>
          </a:ln>
        </p:spPr>
        <p:txBody>
          <a:bodyPr anchorCtr="0" anchor="t" bIns="45700" lIns="108000" spcFirstLastPara="1" rIns="36000" wrap="square" tIns="108000">
            <a:noAutofit/>
          </a:bodyPr>
          <a:lstStyle/>
          <a:p>
            <a:pPr indent="0" lvl="0" marL="0" marR="0" rtl="0" algn="l">
              <a:spcBef>
                <a:spcPts val="0"/>
              </a:spcBef>
              <a:spcAft>
                <a:spcPts val="0"/>
              </a:spcAft>
              <a:buNone/>
            </a:pPr>
            <a:r>
              <a:rPr b="1" lang="es-PE" sz="1200">
                <a:solidFill>
                  <a:schemeClr val="dk1"/>
                </a:solidFill>
                <a:latin typeface="Calibri"/>
                <a:ea typeface="Calibri"/>
                <a:cs typeface="Calibri"/>
                <a:sym typeface="Calibri"/>
              </a:rPr>
              <a:t>Evolución del Registro</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Asegurar que el registro se actualice conforme el proyecto avanza y a medida que se identifiquen nuevos interesados o cambien las dinámicas con los ya existentes.</a:t>
            </a:r>
            <a:endParaRPr sz="1200">
              <a:solidFill>
                <a:schemeClr val="dk1"/>
              </a:solidFill>
              <a:latin typeface="Calibri"/>
              <a:ea typeface="Calibri"/>
              <a:cs typeface="Calibri"/>
              <a:sym typeface="Calibri"/>
            </a:endParaRPr>
          </a:p>
        </p:txBody>
      </p:sp>
      <p:sp>
        <p:nvSpPr>
          <p:cNvPr id="320" name="Google Shape;320;p21"/>
          <p:cNvSpPr/>
          <p:nvPr/>
        </p:nvSpPr>
        <p:spPr>
          <a:xfrm>
            <a:off x="3290503" y="1651592"/>
            <a:ext cx="2602843" cy="1710376"/>
          </a:xfrm>
          <a:prstGeom prst="wedgeRoundRectCallout">
            <a:avLst>
              <a:gd fmla="val 8532" name="adj1"/>
              <a:gd fmla="val 76308" name="adj2"/>
              <a:gd fmla="val 16667" name="adj3"/>
            </a:avLst>
          </a:prstGeom>
          <a:solidFill>
            <a:srgbClr val="FFD7C1"/>
          </a:solidFill>
          <a:ln>
            <a:noFill/>
          </a:ln>
        </p:spPr>
        <p:txBody>
          <a:bodyPr anchorCtr="0" anchor="t" bIns="45700" lIns="108000" spcFirstLastPara="1" rIns="36000" wrap="square" tIns="108000">
            <a:noAutofit/>
          </a:bodyPr>
          <a:lstStyle/>
          <a:p>
            <a:pPr indent="0" lvl="0" marL="0" marR="0" rtl="0" algn="l">
              <a:spcBef>
                <a:spcPts val="0"/>
              </a:spcBef>
              <a:spcAft>
                <a:spcPts val="0"/>
              </a:spcAft>
              <a:buNone/>
            </a:pPr>
            <a:r>
              <a:rPr b="1" lang="es-PE" sz="1200">
                <a:solidFill>
                  <a:schemeClr val="dk1"/>
                </a:solidFill>
                <a:latin typeface="Calibri"/>
                <a:ea typeface="Calibri"/>
                <a:cs typeface="Calibri"/>
                <a:sym typeface="Calibri"/>
              </a:rPr>
              <a:t>Transparencia y Accesibilidad</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Mientras se protege la confidencialidad, es importante que el equipo de proyecto tenga fácil acceso al registro de interesados para su consulta y actualización.</a:t>
            </a:r>
            <a:endParaRPr sz="1200">
              <a:solidFill>
                <a:schemeClr val="dk1"/>
              </a:solidFill>
              <a:latin typeface="Calibri"/>
              <a:ea typeface="Calibri"/>
              <a:cs typeface="Calibri"/>
              <a:sym typeface="Calibri"/>
            </a:endParaRPr>
          </a:p>
        </p:txBody>
      </p:sp>
      <p:pic>
        <p:nvPicPr>
          <p:cNvPr id="321" name="Google Shape;321;p21"/>
          <p:cNvPicPr preferRelativeResize="0"/>
          <p:nvPr/>
        </p:nvPicPr>
        <p:blipFill rotWithShape="1">
          <a:blip r:embed="rId3">
            <a:alphaModFix/>
          </a:blip>
          <a:srcRect b="0" l="0" r="0" t="0"/>
          <a:stretch/>
        </p:blipFill>
        <p:spPr>
          <a:xfrm>
            <a:off x="2247619" y="3925078"/>
            <a:ext cx="4648763" cy="1308910"/>
          </a:xfrm>
          <a:prstGeom prst="rect">
            <a:avLst/>
          </a:prstGeom>
          <a:noFill/>
          <a:ln>
            <a:noFill/>
          </a:ln>
        </p:spPr>
      </p:pic>
      <p:sp>
        <p:nvSpPr>
          <p:cNvPr id="322" name="Google Shape;322;p21"/>
          <p:cNvSpPr/>
          <p:nvPr/>
        </p:nvSpPr>
        <p:spPr>
          <a:xfrm>
            <a:off x="2138700" y="3796878"/>
            <a:ext cx="4984162" cy="1445953"/>
          </a:xfrm>
          <a:prstGeom prst="roundRect">
            <a:avLst>
              <a:gd fmla="val 8128" name="adj"/>
            </a:avLst>
          </a:prstGeom>
          <a:noFill/>
          <a:ln cap="flat" cmpd="sng" w="9525">
            <a:solidFill>
              <a:srgbClr val="7150A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2"/>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REGISTRO DE INTERESADOS</a:t>
            </a:r>
            <a:endParaRPr/>
          </a:p>
        </p:txBody>
      </p:sp>
      <p:sp>
        <p:nvSpPr>
          <p:cNvPr id="329" name="Google Shape;329;p22"/>
          <p:cNvSpPr txBox="1"/>
          <p:nvPr/>
        </p:nvSpPr>
        <p:spPr>
          <a:xfrm>
            <a:off x="509458" y="918248"/>
            <a:ext cx="633128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TÉCNICAS Y HERRAMIENTAS</a:t>
            </a:r>
            <a:endParaRPr b="1" sz="1600">
              <a:solidFill>
                <a:schemeClr val="dk1"/>
              </a:solidFill>
              <a:latin typeface="Calibri"/>
              <a:ea typeface="Calibri"/>
              <a:cs typeface="Calibri"/>
              <a:sym typeface="Calibri"/>
            </a:endParaRPr>
          </a:p>
        </p:txBody>
      </p:sp>
      <p:grpSp>
        <p:nvGrpSpPr>
          <p:cNvPr id="330" name="Google Shape;330;p22"/>
          <p:cNvGrpSpPr/>
          <p:nvPr/>
        </p:nvGrpSpPr>
        <p:grpSpPr>
          <a:xfrm>
            <a:off x="1597803" y="3804641"/>
            <a:ext cx="5948395" cy="925201"/>
            <a:chOff x="848519" y="1385289"/>
            <a:chExt cx="5948395" cy="925201"/>
          </a:xfrm>
        </p:grpSpPr>
        <p:sp>
          <p:nvSpPr>
            <p:cNvPr id="331" name="Google Shape;331;p22"/>
            <p:cNvSpPr/>
            <p:nvPr/>
          </p:nvSpPr>
          <p:spPr>
            <a:xfrm>
              <a:off x="848519" y="1385289"/>
              <a:ext cx="5948395" cy="925200"/>
            </a:xfrm>
            <a:prstGeom prst="roundRect">
              <a:avLst>
                <a:gd fmla="val 16667" name="adj"/>
              </a:avLst>
            </a:prstGeom>
            <a:solidFill>
              <a:srgbClr val="FFD7C1"/>
            </a:solidFill>
            <a:ln>
              <a:noFill/>
            </a:ln>
          </p:spPr>
          <p:txBody>
            <a:bodyPr anchorCtr="0" anchor="ctr" bIns="0" lIns="864000" spcFirstLastPara="1" rIns="0" wrap="square" tIns="0">
              <a:noAutofit/>
            </a:bodyPr>
            <a:lstStyle/>
            <a:p>
              <a:pPr indent="0" lvl="0" marL="0" marR="0" rtl="0" algn="l">
                <a:spcBef>
                  <a:spcPts val="0"/>
                </a:spcBef>
                <a:spcAft>
                  <a:spcPts val="0"/>
                </a:spcAft>
                <a:buNone/>
              </a:pPr>
              <a:r>
                <a:rPr b="1" i="1" lang="es-PE" sz="1400">
                  <a:solidFill>
                    <a:schemeClr val="accent4"/>
                  </a:solidFill>
                  <a:latin typeface="Calibri"/>
                  <a:ea typeface="Calibri"/>
                  <a:cs typeface="Calibri"/>
                  <a:sym typeface="Calibri"/>
                </a:rPr>
                <a:t>WORKSHOPS</a:t>
              </a:r>
              <a:r>
                <a:rPr b="1" lang="es-PE" sz="1400">
                  <a:solidFill>
                    <a:schemeClr val="accent4"/>
                  </a:solidFill>
                  <a:latin typeface="Calibri"/>
                  <a:ea typeface="Calibri"/>
                  <a:cs typeface="Calibri"/>
                  <a:sym typeface="Calibri"/>
                </a:rPr>
                <a:t> DE VALIDACIÓN:</a:t>
              </a:r>
              <a:endParaRPr/>
            </a:p>
            <a:p>
              <a:pPr indent="-134938" lvl="0" marL="134938" marR="0" rtl="0" algn="l">
                <a:spcBef>
                  <a:spcPts val="0"/>
                </a:spcBef>
                <a:spcAft>
                  <a:spcPts val="0"/>
                </a:spcAft>
                <a:buClr>
                  <a:schemeClr val="accent4"/>
                </a:buClr>
                <a:buSzPts val="1400"/>
                <a:buFont typeface="Arial"/>
                <a:buChar char="•"/>
              </a:pPr>
              <a:r>
                <a:rPr lang="es-PE" sz="1400">
                  <a:solidFill>
                    <a:schemeClr val="dk1"/>
                  </a:solidFill>
                  <a:latin typeface="Calibri"/>
                  <a:ea typeface="Calibri"/>
                  <a:cs typeface="Calibri"/>
                  <a:sym typeface="Calibri"/>
                </a:rPr>
                <a:t>Reuniones con el equipo de proyecto y partes interesadas clave para revisar y validar el contenido del registro de interesados.</a:t>
              </a:r>
              <a:endParaRPr sz="1400">
                <a:solidFill>
                  <a:schemeClr val="dk1"/>
                </a:solidFill>
                <a:latin typeface="Calibri"/>
                <a:ea typeface="Calibri"/>
                <a:cs typeface="Calibri"/>
                <a:sym typeface="Calibri"/>
              </a:endParaRPr>
            </a:p>
          </p:txBody>
        </p:sp>
        <p:sp>
          <p:nvSpPr>
            <p:cNvPr id="332" name="Google Shape;332;p22"/>
            <p:cNvSpPr/>
            <p:nvPr/>
          </p:nvSpPr>
          <p:spPr>
            <a:xfrm rot="-5400000">
              <a:off x="768110" y="1465699"/>
              <a:ext cx="925200" cy="764381"/>
            </a:xfrm>
            <a:prstGeom prst="round2SameRect">
              <a:avLst>
                <a:gd fmla="val 16667"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33" name="Google Shape;333;p22"/>
          <p:cNvGrpSpPr/>
          <p:nvPr/>
        </p:nvGrpSpPr>
        <p:grpSpPr>
          <a:xfrm>
            <a:off x="1597803" y="2727345"/>
            <a:ext cx="5948395" cy="925201"/>
            <a:chOff x="848519" y="1385289"/>
            <a:chExt cx="5948395" cy="925201"/>
          </a:xfrm>
        </p:grpSpPr>
        <p:sp>
          <p:nvSpPr>
            <p:cNvPr id="334" name="Google Shape;334;p22"/>
            <p:cNvSpPr/>
            <p:nvPr/>
          </p:nvSpPr>
          <p:spPr>
            <a:xfrm>
              <a:off x="848519" y="1385289"/>
              <a:ext cx="5948395" cy="925200"/>
            </a:xfrm>
            <a:prstGeom prst="roundRect">
              <a:avLst>
                <a:gd fmla="val 16667" name="adj"/>
              </a:avLst>
            </a:prstGeom>
            <a:solidFill>
              <a:srgbClr val="FFD7C1"/>
            </a:solidFill>
            <a:ln>
              <a:noFill/>
            </a:ln>
          </p:spPr>
          <p:txBody>
            <a:bodyPr anchorCtr="0" anchor="ctr" bIns="0" lIns="864000" spcFirstLastPara="1" rIns="0" wrap="square" tIns="0">
              <a:noAutofit/>
            </a:bodyPr>
            <a:lstStyle/>
            <a:p>
              <a:pPr indent="0" lvl="0" marL="0" marR="0" rtl="0" algn="l">
                <a:spcBef>
                  <a:spcPts val="0"/>
                </a:spcBef>
                <a:spcAft>
                  <a:spcPts val="0"/>
                </a:spcAft>
                <a:buNone/>
              </a:pPr>
              <a:r>
                <a:rPr b="1" i="1" lang="es-PE" sz="1400">
                  <a:solidFill>
                    <a:schemeClr val="accent4"/>
                  </a:solidFill>
                  <a:latin typeface="Calibri"/>
                  <a:ea typeface="Calibri"/>
                  <a:cs typeface="Calibri"/>
                  <a:sym typeface="Calibri"/>
                </a:rPr>
                <a:t>SOFTWARE</a:t>
              </a:r>
              <a:r>
                <a:rPr b="1" lang="es-PE" sz="1400">
                  <a:solidFill>
                    <a:schemeClr val="accent4"/>
                  </a:solidFill>
                  <a:latin typeface="Calibri"/>
                  <a:ea typeface="Calibri"/>
                  <a:cs typeface="Calibri"/>
                  <a:sym typeface="Calibri"/>
                </a:rPr>
                <a:t> DE GESTIÓN DE INTERESADOS:</a:t>
              </a:r>
              <a:endParaRPr/>
            </a:p>
            <a:p>
              <a:pPr indent="-134938" lvl="0" marL="134938" marR="0" rtl="0" algn="l">
                <a:spcBef>
                  <a:spcPts val="0"/>
                </a:spcBef>
                <a:spcAft>
                  <a:spcPts val="0"/>
                </a:spcAft>
                <a:buClr>
                  <a:schemeClr val="accent4"/>
                </a:buClr>
                <a:buSzPts val="1400"/>
                <a:buFont typeface="Arial"/>
                <a:buChar char="•"/>
              </a:pPr>
              <a:r>
                <a:rPr lang="es-PE" sz="1400">
                  <a:solidFill>
                    <a:schemeClr val="dk1"/>
                  </a:solidFill>
                  <a:latin typeface="Calibri"/>
                  <a:ea typeface="Calibri"/>
                  <a:cs typeface="Calibri"/>
                  <a:sym typeface="Calibri"/>
                </a:rPr>
                <a:t>Herramientas digitales que permiten la actualización en tiempo real del registro, facilitando la colaboración y el seguimiento.</a:t>
              </a:r>
              <a:endParaRPr/>
            </a:p>
          </p:txBody>
        </p:sp>
        <p:sp>
          <p:nvSpPr>
            <p:cNvPr id="335" name="Google Shape;335;p22"/>
            <p:cNvSpPr/>
            <p:nvPr/>
          </p:nvSpPr>
          <p:spPr>
            <a:xfrm rot="-5400000">
              <a:off x="768110" y="1465699"/>
              <a:ext cx="925200" cy="764381"/>
            </a:xfrm>
            <a:prstGeom prst="round2SameRect">
              <a:avLst>
                <a:gd fmla="val 16667"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36" name="Google Shape;336;p22"/>
          <p:cNvPicPr preferRelativeResize="0"/>
          <p:nvPr/>
        </p:nvPicPr>
        <p:blipFill rotWithShape="1">
          <a:blip r:embed="rId3">
            <a:alphaModFix/>
          </a:blip>
          <a:srcRect b="0" l="0" r="0" t="0"/>
          <a:stretch/>
        </p:blipFill>
        <p:spPr>
          <a:xfrm>
            <a:off x="1698538" y="1622501"/>
            <a:ext cx="576303" cy="576303"/>
          </a:xfrm>
          <a:prstGeom prst="rect">
            <a:avLst/>
          </a:prstGeom>
          <a:noFill/>
          <a:ln>
            <a:noFill/>
          </a:ln>
        </p:spPr>
      </p:pic>
      <p:grpSp>
        <p:nvGrpSpPr>
          <p:cNvPr id="337" name="Google Shape;337;p22"/>
          <p:cNvGrpSpPr/>
          <p:nvPr/>
        </p:nvGrpSpPr>
        <p:grpSpPr>
          <a:xfrm>
            <a:off x="1597803" y="1454257"/>
            <a:ext cx="5948395" cy="1120991"/>
            <a:chOff x="848519" y="1385289"/>
            <a:chExt cx="5948395" cy="925201"/>
          </a:xfrm>
        </p:grpSpPr>
        <p:sp>
          <p:nvSpPr>
            <p:cNvPr id="338" name="Google Shape;338;p22"/>
            <p:cNvSpPr/>
            <p:nvPr/>
          </p:nvSpPr>
          <p:spPr>
            <a:xfrm>
              <a:off x="848519" y="1385289"/>
              <a:ext cx="5948395" cy="925200"/>
            </a:xfrm>
            <a:prstGeom prst="roundRect">
              <a:avLst>
                <a:gd fmla="val 16667" name="adj"/>
              </a:avLst>
            </a:prstGeom>
            <a:solidFill>
              <a:srgbClr val="FFD7C1"/>
            </a:solidFill>
            <a:ln>
              <a:noFill/>
            </a:ln>
          </p:spPr>
          <p:txBody>
            <a:bodyPr anchorCtr="0" anchor="ctr" bIns="0" lIns="864000" spcFirstLastPara="1" rIns="0" wrap="square" tIns="0">
              <a:noAutofit/>
            </a:bodyPr>
            <a:lstStyle/>
            <a:p>
              <a:pPr indent="0" lvl="0" marL="0" marR="0" rtl="0" algn="l">
                <a:spcBef>
                  <a:spcPts val="0"/>
                </a:spcBef>
                <a:spcAft>
                  <a:spcPts val="0"/>
                </a:spcAft>
                <a:buNone/>
              </a:pPr>
              <a:r>
                <a:rPr b="1" lang="es-PE" sz="1400">
                  <a:solidFill>
                    <a:schemeClr val="accent4"/>
                  </a:solidFill>
                  <a:latin typeface="Calibri"/>
                  <a:ea typeface="Calibri"/>
                  <a:cs typeface="Calibri"/>
                  <a:sym typeface="Calibri"/>
                </a:rPr>
                <a:t>PLANTILLAS ADAPTATIVAS:</a:t>
              </a:r>
              <a:endParaRPr/>
            </a:p>
            <a:p>
              <a:pPr indent="-134938" lvl="0" marL="134938" marR="0" rtl="0" algn="l">
                <a:spcBef>
                  <a:spcPts val="0"/>
                </a:spcBef>
                <a:spcAft>
                  <a:spcPts val="0"/>
                </a:spcAft>
                <a:buClr>
                  <a:schemeClr val="accent4"/>
                </a:buClr>
                <a:buSzPts val="1400"/>
                <a:buFont typeface="Arial"/>
                <a:buChar char="•"/>
              </a:pPr>
              <a:r>
                <a:rPr lang="es-PE" sz="1400">
                  <a:solidFill>
                    <a:schemeClr val="dk1"/>
                  </a:solidFill>
                  <a:latin typeface="Calibri"/>
                  <a:ea typeface="Calibri"/>
                  <a:cs typeface="Calibri"/>
                  <a:sym typeface="Calibri"/>
                </a:rPr>
                <a:t>Utilizar plantillas que puedan ajustarse a diferentes tipos de proyectos, permitiendo una mayor personalización según las necesidades del equipo.</a:t>
              </a:r>
              <a:endParaRPr/>
            </a:p>
          </p:txBody>
        </p:sp>
        <p:sp>
          <p:nvSpPr>
            <p:cNvPr id="339" name="Google Shape;339;p22"/>
            <p:cNvSpPr/>
            <p:nvPr/>
          </p:nvSpPr>
          <p:spPr>
            <a:xfrm rot="-5400000">
              <a:off x="768110" y="1465699"/>
              <a:ext cx="925200" cy="764381"/>
            </a:xfrm>
            <a:prstGeom prst="round2SameRect">
              <a:avLst>
                <a:gd fmla="val 16667"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40" name="Google Shape;340;p22"/>
          <p:cNvPicPr preferRelativeResize="0"/>
          <p:nvPr/>
        </p:nvPicPr>
        <p:blipFill rotWithShape="1">
          <a:blip r:embed="rId4">
            <a:alphaModFix/>
          </a:blip>
          <a:srcRect b="0" l="0" r="0" t="0"/>
          <a:stretch/>
        </p:blipFill>
        <p:spPr>
          <a:xfrm>
            <a:off x="1717082" y="1751064"/>
            <a:ext cx="542213" cy="521359"/>
          </a:xfrm>
          <a:prstGeom prst="rect">
            <a:avLst/>
          </a:prstGeom>
          <a:noFill/>
          <a:ln>
            <a:noFill/>
          </a:ln>
        </p:spPr>
      </p:pic>
      <p:pic>
        <p:nvPicPr>
          <p:cNvPr id="341" name="Google Shape;341;p22"/>
          <p:cNvPicPr preferRelativeResize="0"/>
          <p:nvPr/>
        </p:nvPicPr>
        <p:blipFill rotWithShape="1">
          <a:blip r:embed="rId5">
            <a:alphaModFix/>
          </a:blip>
          <a:srcRect b="0" l="0" r="0" t="0"/>
          <a:stretch/>
        </p:blipFill>
        <p:spPr>
          <a:xfrm>
            <a:off x="1717066" y="4005942"/>
            <a:ext cx="542245" cy="531716"/>
          </a:xfrm>
          <a:prstGeom prst="rect">
            <a:avLst/>
          </a:prstGeom>
          <a:noFill/>
          <a:ln>
            <a:noFill/>
          </a:ln>
        </p:spPr>
      </p:pic>
      <p:pic>
        <p:nvPicPr>
          <p:cNvPr id="342" name="Google Shape;342;p22"/>
          <p:cNvPicPr preferRelativeResize="0"/>
          <p:nvPr/>
        </p:nvPicPr>
        <p:blipFill rotWithShape="1">
          <a:blip r:embed="rId6">
            <a:alphaModFix/>
          </a:blip>
          <a:srcRect b="0" l="0" r="0" t="0"/>
          <a:stretch/>
        </p:blipFill>
        <p:spPr>
          <a:xfrm>
            <a:off x="1706141" y="2929814"/>
            <a:ext cx="564095" cy="5384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23"/>
          <p:cNvSpPr txBox="1"/>
          <p:nvPr/>
        </p:nvSpPr>
        <p:spPr>
          <a:xfrm>
            <a:off x="1008076" y="3169975"/>
            <a:ext cx="3279900" cy="775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chemeClr val="lt1"/>
                </a:solidFill>
                <a:latin typeface="Arial"/>
                <a:ea typeface="Arial"/>
                <a:cs typeface="Arial"/>
                <a:sym typeface="Arial"/>
              </a:rPr>
              <a:t>MAPA DE</a:t>
            </a:r>
            <a:br>
              <a:rPr lang="es-PE" sz="2800">
                <a:solidFill>
                  <a:schemeClr val="lt1"/>
                </a:solidFill>
                <a:latin typeface="Arial"/>
                <a:ea typeface="Arial"/>
                <a:cs typeface="Arial"/>
                <a:sym typeface="Arial"/>
              </a:rPr>
            </a:br>
            <a:r>
              <a:rPr b="1" lang="es-PE" sz="2800">
                <a:solidFill>
                  <a:schemeClr val="lt1"/>
                </a:solidFill>
                <a:latin typeface="Arial"/>
                <a:ea typeface="Arial"/>
                <a:cs typeface="Arial"/>
                <a:sym typeface="Arial"/>
              </a:rPr>
              <a:t>PODER / INTERÉS</a:t>
            </a:r>
            <a:endParaRPr b="1" sz="1600">
              <a:solidFill>
                <a:schemeClr val="lt1"/>
              </a:solidFill>
              <a:latin typeface="Arial"/>
              <a:ea typeface="Arial"/>
              <a:cs typeface="Arial"/>
              <a:sym typeface="Arial"/>
            </a:endParaRPr>
          </a:p>
        </p:txBody>
      </p:sp>
      <p:pic>
        <p:nvPicPr>
          <p:cNvPr id="350" name="Google Shape;350;p23"/>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nvSpPr>
        <p:spPr>
          <a:xfrm>
            <a:off x="509459" y="918248"/>
            <a:ext cx="3883154" cy="37702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DEFINICIÓN</a:t>
            </a:r>
            <a:endParaRPr b="1" sz="1600">
              <a:solidFill>
                <a:schemeClr val="dk1"/>
              </a:solidFill>
              <a:latin typeface="Calibri"/>
              <a:ea typeface="Calibri"/>
              <a:cs typeface="Calibri"/>
              <a:sym typeface="Calibri"/>
            </a:endParaRPr>
          </a:p>
          <a:p>
            <a:pPr indent="-184150" lvl="0" marL="184150" marR="0" rtl="0" algn="l">
              <a:spcBef>
                <a:spcPts val="60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El Mapa de Poder-Interés es una herramienta que </a:t>
            </a:r>
            <a:r>
              <a:rPr b="1" lang="es-PE" sz="1400">
                <a:solidFill>
                  <a:schemeClr val="accent2"/>
                </a:solidFill>
                <a:latin typeface="Calibri"/>
                <a:ea typeface="Calibri"/>
                <a:cs typeface="Calibri"/>
                <a:sym typeface="Calibri"/>
              </a:rPr>
              <a:t>clasifica a los interesados en función de su capacidad para influir en el proyecto (poder) y su nivel de interés en el mismo</a:t>
            </a:r>
            <a:r>
              <a:rPr lang="es-PE" sz="1400">
                <a:solidFill>
                  <a:schemeClr val="accent2"/>
                </a:solidFill>
                <a:latin typeface="Calibri"/>
                <a:ea typeface="Calibri"/>
                <a:cs typeface="Calibri"/>
                <a:sym typeface="Calibri"/>
              </a:rPr>
              <a:t>.</a:t>
            </a:r>
            <a:endParaRPr/>
          </a:p>
          <a:p>
            <a:pPr indent="-95250" lvl="0" marL="18415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Este mapa es esencial para desarrollar estrategias de gestión adecuadas para cada interesado, asegurando que se enfoque el tiempo y los recursos en los interesados más críticos.</a:t>
            </a:r>
            <a:endParaRPr/>
          </a:p>
          <a:p>
            <a:pPr indent="-95250" lvl="0" marL="18415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Según esta clasificación, el Director de Proyecto va ubicando a cada interesado en uno de los cuatro cuadrantes de esta matriz.</a:t>
            </a:r>
            <a:endParaRPr/>
          </a:p>
          <a:p>
            <a:pPr indent="-95250" lvl="0" marL="18415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Para cada cuadrante se sugiere una estrategia específica de gestión de interesados.</a:t>
            </a:r>
            <a:endParaRPr/>
          </a:p>
        </p:txBody>
      </p:sp>
      <p:sp>
        <p:nvSpPr>
          <p:cNvPr id="357" name="Google Shape;357;p24"/>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MAPA DE PODER / INTERÉS</a:t>
            </a:r>
            <a:endParaRPr/>
          </a:p>
        </p:txBody>
      </p:sp>
      <p:grpSp>
        <p:nvGrpSpPr>
          <p:cNvPr id="358" name="Google Shape;358;p24"/>
          <p:cNvGrpSpPr/>
          <p:nvPr/>
        </p:nvGrpSpPr>
        <p:grpSpPr>
          <a:xfrm>
            <a:off x="4572000" y="920623"/>
            <a:ext cx="4103688" cy="3732241"/>
            <a:chOff x="4572000" y="920623"/>
            <a:chExt cx="4103688" cy="3732241"/>
          </a:xfrm>
        </p:grpSpPr>
        <p:grpSp>
          <p:nvGrpSpPr>
            <p:cNvPr id="359" name="Google Shape;359;p24"/>
            <p:cNvGrpSpPr/>
            <p:nvPr/>
          </p:nvGrpSpPr>
          <p:grpSpPr>
            <a:xfrm>
              <a:off x="6113574" y="1721806"/>
              <a:ext cx="2015491" cy="2064633"/>
              <a:chOff x="4346218" y="1951958"/>
              <a:chExt cx="2015491" cy="2064633"/>
            </a:xfrm>
          </p:grpSpPr>
          <p:grpSp>
            <p:nvGrpSpPr>
              <p:cNvPr id="360" name="Google Shape;360;p24"/>
              <p:cNvGrpSpPr/>
              <p:nvPr/>
            </p:nvGrpSpPr>
            <p:grpSpPr>
              <a:xfrm>
                <a:off x="4346218" y="1951958"/>
                <a:ext cx="2015491" cy="1032587"/>
                <a:chOff x="6000846" y="1933296"/>
                <a:chExt cx="2015491" cy="1032587"/>
              </a:xfrm>
            </p:grpSpPr>
            <p:sp>
              <p:nvSpPr>
                <p:cNvPr id="361" name="Google Shape;361;p24"/>
                <p:cNvSpPr/>
                <p:nvPr/>
              </p:nvSpPr>
              <p:spPr>
                <a:xfrm>
                  <a:off x="7008631" y="1933296"/>
                  <a:ext cx="1007706" cy="1032587"/>
                </a:xfrm>
                <a:prstGeom prst="rect">
                  <a:avLst/>
                </a:prstGeom>
                <a:solidFill>
                  <a:srgbClr val="DDEEC7"/>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Gestionar Atentamente (Oportunidades Amenazas</a:t>
                  </a:r>
                  <a:endParaRPr/>
                </a:p>
              </p:txBody>
            </p:sp>
            <p:sp>
              <p:nvSpPr>
                <p:cNvPr id="362" name="Google Shape;362;p24"/>
                <p:cNvSpPr/>
                <p:nvPr/>
              </p:nvSpPr>
              <p:spPr>
                <a:xfrm>
                  <a:off x="6000846" y="1933296"/>
                  <a:ext cx="1007706" cy="1032587"/>
                </a:xfrm>
                <a:prstGeom prst="rect">
                  <a:avLst/>
                </a:prstGeom>
                <a:solidFill>
                  <a:srgbClr val="D1EFF4"/>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Mantener satisfecho </a:t>
                  </a:r>
                  <a:endParaRPr/>
                </a:p>
              </p:txBody>
            </p:sp>
          </p:grpSp>
          <p:grpSp>
            <p:nvGrpSpPr>
              <p:cNvPr id="363" name="Google Shape;363;p24"/>
              <p:cNvGrpSpPr/>
              <p:nvPr/>
            </p:nvGrpSpPr>
            <p:grpSpPr>
              <a:xfrm>
                <a:off x="4346218" y="2984004"/>
                <a:ext cx="2015491" cy="1032587"/>
                <a:chOff x="6000846" y="1933296"/>
                <a:chExt cx="2015491" cy="1032587"/>
              </a:xfrm>
            </p:grpSpPr>
            <p:sp>
              <p:nvSpPr>
                <p:cNvPr id="364" name="Google Shape;364;p24"/>
                <p:cNvSpPr/>
                <p:nvPr/>
              </p:nvSpPr>
              <p:spPr>
                <a:xfrm>
                  <a:off x="7008631" y="1933296"/>
                  <a:ext cx="1007706" cy="1032587"/>
                </a:xfrm>
                <a:prstGeom prst="rect">
                  <a:avLst/>
                </a:prstGeom>
                <a:solidFill>
                  <a:srgbClr val="FFD7C1"/>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Mantener informado</a:t>
                  </a:r>
                  <a:endParaRPr/>
                </a:p>
              </p:txBody>
            </p:sp>
            <p:sp>
              <p:nvSpPr>
                <p:cNvPr id="365" name="Google Shape;365;p24"/>
                <p:cNvSpPr/>
                <p:nvPr/>
              </p:nvSpPr>
              <p:spPr>
                <a:xfrm>
                  <a:off x="6000846" y="1933296"/>
                  <a:ext cx="1007706" cy="1032587"/>
                </a:xfrm>
                <a:prstGeom prst="rect">
                  <a:avLst/>
                </a:prstGeom>
                <a:solidFill>
                  <a:srgbClr val="FBC8C4"/>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Monitorear (esfuerzo</a:t>
                  </a:r>
                  <a:endParaRPr/>
                </a:p>
                <a:p>
                  <a:pPr indent="0" lvl="0" marL="0" marR="0" rtl="0" algn="ctr">
                    <a:spcBef>
                      <a:spcPts val="0"/>
                    </a:spcBef>
                    <a:spcAft>
                      <a:spcPts val="0"/>
                    </a:spcAft>
                    <a:buNone/>
                  </a:pPr>
                  <a:r>
                    <a:rPr lang="es-PE" sz="1000">
                      <a:solidFill>
                        <a:schemeClr val="dk1"/>
                      </a:solidFill>
                      <a:latin typeface="Calibri"/>
                      <a:ea typeface="Calibri"/>
                      <a:cs typeface="Calibri"/>
                      <a:sym typeface="Calibri"/>
                    </a:rPr>
                    <a:t>mínimo)</a:t>
                  </a:r>
                  <a:endParaRPr/>
                </a:p>
              </p:txBody>
            </p:sp>
          </p:grpSp>
        </p:grpSp>
        <p:sp>
          <p:nvSpPr>
            <p:cNvPr id="366" name="Google Shape;366;p24"/>
            <p:cNvSpPr/>
            <p:nvPr/>
          </p:nvSpPr>
          <p:spPr>
            <a:xfrm flipH="1">
              <a:off x="5999750" y="1579694"/>
              <a:ext cx="2289211" cy="2311832"/>
            </a:xfrm>
            <a:prstGeom prst="leftUpArrow">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24"/>
            <p:cNvSpPr txBox="1"/>
            <p:nvPr/>
          </p:nvSpPr>
          <p:spPr>
            <a:xfrm>
              <a:off x="5527109" y="172891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Alto</a:t>
              </a:r>
              <a:endParaRPr/>
            </a:p>
          </p:txBody>
        </p:sp>
        <p:sp>
          <p:nvSpPr>
            <p:cNvPr id="368" name="Google Shape;368;p24"/>
            <p:cNvSpPr txBox="1"/>
            <p:nvPr/>
          </p:nvSpPr>
          <p:spPr>
            <a:xfrm>
              <a:off x="7828176" y="387780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Alto</a:t>
              </a:r>
              <a:endParaRPr/>
            </a:p>
          </p:txBody>
        </p:sp>
        <p:sp>
          <p:nvSpPr>
            <p:cNvPr id="369" name="Google Shape;369;p24"/>
            <p:cNvSpPr txBox="1"/>
            <p:nvPr/>
          </p:nvSpPr>
          <p:spPr>
            <a:xfrm>
              <a:off x="5527109" y="387780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Bajo </a:t>
              </a:r>
              <a:endParaRPr/>
            </a:p>
          </p:txBody>
        </p:sp>
        <p:sp>
          <p:nvSpPr>
            <p:cNvPr id="370" name="Google Shape;370;p24"/>
            <p:cNvSpPr txBox="1"/>
            <p:nvPr/>
          </p:nvSpPr>
          <p:spPr>
            <a:xfrm>
              <a:off x="4851337" y="2616773"/>
              <a:ext cx="1108650"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000">
                  <a:solidFill>
                    <a:schemeClr val="dk1"/>
                  </a:solidFill>
                  <a:latin typeface="Calibri"/>
                  <a:ea typeface="Calibri"/>
                  <a:cs typeface="Calibri"/>
                  <a:sym typeface="Calibri"/>
                </a:rPr>
                <a:t>Poder</a:t>
              </a:r>
              <a:endParaRPr/>
            </a:p>
            <a:p>
              <a:pPr indent="0" lvl="0" marL="0" marR="0" rtl="0" algn="ctr">
                <a:spcBef>
                  <a:spcPts val="0"/>
                </a:spcBef>
                <a:spcAft>
                  <a:spcPts val="0"/>
                </a:spcAft>
                <a:buNone/>
              </a:pPr>
              <a:r>
                <a:rPr b="1" lang="es-PE" sz="1000">
                  <a:solidFill>
                    <a:schemeClr val="dk1"/>
                  </a:solidFill>
                  <a:latin typeface="Calibri"/>
                  <a:ea typeface="Calibri"/>
                  <a:cs typeface="Calibri"/>
                  <a:sym typeface="Calibri"/>
                </a:rPr>
                <a:t>(Nivel de autoridad)</a:t>
              </a:r>
              <a:endParaRPr/>
            </a:p>
          </p:txBody>
        </p:sp>
        <p:sp>
          <p:nvSpPr>
            <p:cNvPr id="371" name="Google Shape;371;p24"/>
            <p:cNvSpPr txBox="1"/>
            <p:nvPr/>
          </p:nvSpPr>
          <p:spPr>
            <a:xfrm>
              <a:off x="6219370" y="3901421"/>
              <a:ext cx="1709518"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000">
                  <a:solidFill>
                    <a:schemeClr val="dk1"/>
                  </a:solidFill>
                  <a:latin typeface="Calibri"/>
                  <a:ea typeface="Calibri"/>
                  <a:cs typeface="Calibri"/>
                  <a:sym typeface="Calibri"/>
                </a:rPr>
                <a:t>Interés</a:t>
              </a:r>
              <a:endParaRPr/>
            </a:p>
            <a:p>
              <a:pPr indent="0" lvl="0" marL="0" marR="0" rtl="0" algn="ctr">
                <a:spcBef>
                  <a:spcPts val="0"/>
                </a:spcBef>
                <a:spcAft>
                  <a:spcPts val="0"/>
                </a:spcAft>
                <a:buNone/>
              </a:pPr>
              <a:r>
                <a:rPr b="1" lang="es-PE" sz="1000">
                  <a:solidFill>
                    <a:schemeClr val="dk1"/>
                  </a:solidFill>
                  <a:latin typeface="Calibri"/>
                  <a:ea typeface="Calibri"/>
                  <a:cs typeface="Calibri"/>
                  <a:sym typeface="Calibri"/>
                </a:rPr>
                <a:t>(Preocupación o conveniencia)</a:t>
              </a:r>
              <a:endParaRPr/>
            </a:p>
          </p:txBody>
        </p:sp>
        <p:sp>
          <p:nvSpPr>
            <p:cNvPr id="372" name="Google Shape;372;p24"/>
            <p:cNvSpPr/>
            <p:nvPr/>
          </p:nvSpPr>
          <p:spPr>
            <a:xfrm>
              <a:off x="4572000" y="920624"/>
              <a:ext cx="4103688" cy="318472"/>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200">
                  <a:solidFill>
                    <a:schemeClr val="lt1"/>
                  </a:solidFill>
                  <a:latin typeface="Calibri"/>
                  <a:ea typeface="Calibri"/>
                  <a:cs typeface="Calibri"/>
                  <a:sym typeface="Calibri"/>
                </a:rPr>
                <a:t>Matriz de poder/interés</a:t>
              </a:r>
              <a:endParaRPr/>
            </a:p>
          </p:txBody>
        </p:sp>
        <p:sp>
          <p:nvSpPr>
            <p:cNvPr id="373" name="Google Shape;373;p24"/>
            <p:cNvSpPr/>
            <p:nvPr/>
          </p:nvSpPr>
          <p:spPr>
            <a:xfrm>
              <a:off x="4572000" y="920623"/>
              <a:ext cx="4103688" cy="3732241"/>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5"/>
          <p:cNvSpPr txBox="1"/>
          <p:nvPr/>
        </p:nvSpPr>
        <p:spPr>
          <a:xfrm>
            <a:off x="653143" y="2663329"/>
            <a:ext cx="1673947" cy="83099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800">
                <a:solidFill>
                  <a:schemeClr val="accent4"/>
                </a:solidFill>
                <a:latin typeface="Calibri"/>
                <a:ea typeface="Calibri"/>
                <a:cs typeface="Calibri"/>
                <a:sym typeface="Calibri"/>
              </a:rPr>
              <a:t>EJEMPLO</a:t>
            </a:r>
            <a:endParaRPr/>
          </a:p>
          <a:p>
            <a:pPr indent="0" lvl="0" marL="0" marR="0" rtl="0" algn="r">
              <a:spcBef>
                <a:spcPts val="0"/>
              </a:spcBef>
              <a:spcAft>
                <a:spcPts val="0"/>
              </a:spcAft>
              <a:buNone/>
            </a:pPr>
            <a:r>
              <a:rPr b="1" lang="es-PE" sz="1800">
                <a:solidFill>
                  <a:schemeClr val="accent4"/>
                </a:solidFill>
                <a:latin typeface="Calibri"/>
                <a:ea typeface="Calibri"/>
                <a:cs typeface="Calibri"/>
                <a:sym typeface="Calibri"/>
              </a:rPr>
              <a:t>DE MATRIZ</a:t>
            </a:r>
            <a:endParaRPr/>
          </a:p>
          <a:p>
            <a:pPr indent="0" lvl="0" marL="0" marR="0" rtl="0" algn="r">
              <a:spcBef>
                <a:spcPts val="0"/>
              </a:spcBef>
              <a:spcAft>
                <a:spcPts val="0"/>
              </a:spcAft>
              <a:buNone/>
            </a:pPr>
            <a:r>
              <a:rPr b="1" lang="es-PE" sz="1800">
                <a:solidFill>
                  <a:schemeClr val="accent4"/>
                </a:solidFill>
                <a:latin typeface="Calibri"/>
                <a:ea typeface="Calibri"/>
                <a:cs typeface="Calibri"/>
                <a:sym typeface="Calibri"/>
              </a:rPr>
              <a:t>PODER/INTERÉS</a:t>
            </a:r>
            <a:endParaRPr sz="1800">
              <a:solidFill>
                <a:schemeClr val="accent4"/>
              </a:solidFill>
              <a:latin typeface="Calibri"/>
              <a:ea typeface="Calibri"/>
              <a:cs typeface="Calibri"/>
              <a:sym typeface="Calibri"/>
            </a:endParaRPr>
          </a:p>
        </p:txBody>
      </p:sp>
      <p:sp>
        <p:nvSpPr>
          <p:cNvPr id="380" name="Google Shape;380;p25"/>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MAPA DE PODER / INTERÉS</a:t>
            </a:r>
            <a:endParaRPr/>
          </a:p>
        </p:txBody>
      </p:sp>
      <p:graphicFrame>
        <p:nvGraphicFramePr>
          <p:cNvPr id="381" name="Google Shape;381;p25"/>
          <p:cNvGraphicFramePr/>
          <p:nvPr/>
        </p:nvGraphicFramePr>
        <p:xfrm>
          <a:off x="2525491" y="923666"/>
          <a:ext cx="3000000" cy="3000000"/>
        </p:xfrm>
        <a:graphic>
          <a:graphicData uri="http://schemas.openxmlformats.org/drawingml/2006/table">
            <a:tbl>
              <a:tblPr bandRow="1">
                <a:noFill/>
                <a:tableStyleId>{25098591-4CD3-4F7E-A7C7-FFBF9FE6146B}</a:tableStyleId>
              </a:tblPr>
              <a:tblGrid>
                <a:gridCol w="428300"/>
                <a:gridCol w="2457975"/>
                <a:gridCol w="2606350"/>
              </a:tblGrid>
              <a:tr h="1643325">
                <a:tc rowSpan="3">
                  <a:txBody>
                    <a:bodyPr/>
                    <a:lstStyle/>
                    <a:p>
                      <a:pPr indent="0" lvl="0" marL="0" marR="0" rtl="0" algn="ctr">
                        <a:spcBef>
                          <a:spcPts val="0"/>
                        </a:spcBef>
                        <a:spcAft>
                          <a:spcPts val="0"/>
                        </a:spcAft>
                        <a:buNone/>
                      </a:pPr>
                      <a:r>
                        <a:rPr b="1" lang="es-PE" sz="1200" u="none" cap="none" strike="noStrike">
                          <a:solidFill>
                            <a:schemeClr val="lt1"/>
                          </a:solidFill>
                        </a:rPr>
                        <a:t>P</a:t>
                      </a:r>
                      <a:endParaRPr/>
                    </a:p>
                    <a:p>
                      <a:pPr indent="0" lvl="0" marL="0" marR="0" rtl="0" algn="ctr">
                        <a:spcBef>
                          <a:spcPts val="0"/>
                        </a:spcBef>
                        <a:spcAft>
                          <a:spcPts val="0"/>
                        </a:spcAft>
                        <a:buNone/>
                      </a:pPr>
                      <a:r>
                        <a:rPr b="1" lang="es-PE" sz="1200" u="none" cap="none" strike="noStrike">
                          <a:solidFill>
                            <a:schemeClr val="lt1"/>
                          </a:solidFill>
                        </a:rPr>
                        <a:t>O</a:t>
                      </a:r>
                      <a:endParaRPr/>
                    </a:p>
                    <a:p>
                      <a:pPr indent="0" lvl="0" marL="0" marR="0" rtl="0" algn="ctr">
                        <a:spcBef>
                          <a:spcPts val="0"/>
                        </a:spcBef>
                        <a:spcAft>
                          <a:spcPts val="0"/>
                        </a:spcAft>
                        <a:buNone/>
                      </a:pPr>
                      <a:r>
                        <a:rPr b="1" lang="es-PE" sz="1200" u="none" cap="none" strike="noStrike">
                          <a:solidFill>
                            <a:schemeClr val="lt1"/>
                          </a:solidFill>
                        </a:rPr>
                        <a:t>D</a:t>
                      </a:r>
                      <a:endParaRPr/>
                    </a:p>
                    <a:p>
                      <a:pPr indent="0" lvl="0" marL="0" marR="0" rtl="0" algn="ctr">
                        <a:spcBef>
                          <a:spcPts val="0"/>
                        </a:spcBef>
                        <a:spcAft>
                          <a:spcPts val="0"/>
                        </a:spcAft>
                        <a:buNone/>
                      </a:pPr>
                      <a:r>
                        <a:rPr b="1" lang="es-PE" sz="1200" u="none" cap="none" strike="noStrike">
                          <a:solidFill>
                            <a:schemeClr val="lt1"/>
                          </a:solidFill>
                        </a:rPr>
                        <a:t>E</a:t>
                      </a:r>
                      <a:endParaRPr/>
                    </a:p>
                    <a:p>
                      <a:pPr indent="0" lvl="0" marL="0" marR="0" rtl="0" algn="ctr">
                        <a:spcBef>
                          <a:spcPts val="0"/>
                        </a:spcBef>
                        <a:spcAft>
                          <a:spcPts val="0"/>
                        </a:spcAft>
                        <a:buNone/>
                      </a:pPr>
                      <a:r>
                        <a:rPr b="1" lang="es-PE" sz="1200" u="none" cap="none" strike="noStrike">
                          <a:solidFill>
                            <a:schemeClr val="lt1"/>
                          </a:solidFill>
                        </a:rPr>
                        <a:t>R</a:t>
                      </a:r>
                      <a:endParaRPr b="1" sz="1100" u="none" cap="none" strike="noStrike">
                        <a:solidFill>
                          <a:schemeClr val="lt1"/>
                        </a:solidFill>
                      </a:endParaRPr>
                    </a:p>
                  </a:txBody>
                  <a:tcPr marT="33975" marB="33975" marR="67925" marL="67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Gerencia de Finanzas. </a:t>
                      </a:r>
                      <a:endParaRPr/>
                    </a:p>
                    <a:p>
                      <a:pPr indent="-107950" lvl="0" marL="171450"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07950" lvl="0" marL="171450"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07950" lvl="0" marL="171450"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07950" lvl="0" marL="171450"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07950" lvl="0" marL="171450"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07950" lvl="0" marL="171450"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07950" lvl="0" marL="171450"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07950" lvl="0" marL="171450"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0" lvl="0" marL="0" marR="0" rtl="0" algn="l">
                        <a:spcBef>
                          <a:spcPts val="0"/>
                        </a:spcBef>
                        <a:spcAft>
                          <a:spcPts val="0"/>
                        </a:spcAft>
                        <a:buNone/>
                      </a:pPr>
                      <a:r>
                        <a:rPr b="1" lang="es-PE" sz="1000" u="none" cap="none" strike="noStrike">
                          <a:latin typeface="Calibri"/>
                          <a:ea typeface="Calibri"/>
                          <a:cs typeface="Calibri"/>
                          <a:sym typeface="Calibri"/>
                        </a:rPr>
                        <a:t>Estrategia Genérica: Mantener Satisfechos </a:t>
                      </a:r>
                      <a:endParaRPr/>
                    </a:p>
                  </a:txBody>
                  <a:tcPr marT="72000" marB="29875" marR="59750" marL="720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Jefe de Proyectos</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CEO de AGP</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Gerencia General</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Gerente Industrial</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Gerente Mantenimiento</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Gerente Producción</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Gerente de Procesos</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Gerente de Calidad </a:t>
                      </a:r>
                      <a:endParaRPr/>
                    </a:p>
                    <a:p>
                      <a:pPr indent="0" lvl="0" marL="0" marR="0" rtl="0" algn="l">
                        <a:spcBef>
                          <a:spcPts val="0"/>
                        </a:spcBef>
                        <a:spcAft>
                          <a:spcPts val="0"/>
                        </a:spcAft>
                        <a:buNone/>
                      </a:pPr>
                      <a:r>
                        <a:t/>
                      </a:r>
                      <a:endParaRPr sz="1000" u="none" cap="none" strike="noStrike">
                        <a:latin typeface="Calibri"/>
                        <a:ea typeface="Calibri"/>
                        <a:cs typeface="Calibri"/>
                        <a:sym typeface="Calibri"/>
                      </a:endParaRPr>
                    </a:p>
                    <a:p>
                      <a:pPr indent="0" lvl="0" marL="0" marR="0" rtl="0" algn="l">
                        <a:spcBef>
                          <a:spcPts val="0"/>
                        </a:spcBef>
                        <a:spcAft>
                          <a:spcPts val="0"/>
                        </a:spcAft>
                        <a:buNone/>
                      </a:pPr>
                      <a:r>
                        <a:rPr b="1" lang="es-PE" sz="1000" u="none" cap="none" strike="noStrike">
                          <a:latin typeface="Calibri"/>
                          <a:ea typeface="Calibri"/>
                          <a:cs typeface="Calibri"/>
                          <a:sym typeface="Calibri"/>
                        </a:rPr>
                        <a:t>Estrategia Genérica: Administrar de Cerca </a:t>
                      </a:r>
                      <a:endParaRPr/>
                    </a:p>
                  </a:txBody>
                  <a:tcPr marT="72000" marB="29875" marR="59750" marL="720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413500">
                <a:tc vMerge="1"/>
                <a:tc>
                  <a:txBody>
                    <a:bodyPr/>
                    <a:lstStyle/>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Jefe de Logística</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Jefe de HSE</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Ingeniero de HSE</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Analista de Materiales</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Clientes (compradores) </a:t>
                      </a:r>
                      <a:endParaRPr/>
                    </a:p>
                    <a:p>
                      <a:pPr indent="-115888" lvl="0" marL="179388"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15888" lvl="0" marL="179388"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15888" lvl="0" marL="179388"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15888" lvl="0" marL="179388"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15888" lvl="0" marL="179388"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15888" lvl="0" marL="179388"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15888" lvl="0" marL="179388"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15888" lvl="0" marL="179388"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115888" lvl="0" marL="179388" marR="0" rtl="0" algn="l">
                        <a:spcBef>
                          <a:spcPts val="0"/>
                        </a:spcBef>
                        <a:spcAft>
                          <a:spcPts val="0"/>
                        </a:spcAft>
                        <a:buClr>
                          <a:schemeClr val="accent4"/>
                        </a:buClr>
                        <a:buSzPts val="1000"/>
                        <a:buFont typeface="Arial"/>
                        <a:buNone/>
                      </a:pPr>
                      <a:r>
                        <a:t/>
                      </a:r>
                      <a:endParaRPr sz="1000" u="none" cap="none" strike="noStrike">
                        <a:latin typeface="Calibri"/>
                        <a:ea typeface="Calibri"/>
                        <a:cs typeface="Calibri"/>
                        <a:sym typeface="Calibri"/>
                      </a:endParaRPr>
                    </a:p>
                    <a:p>
                      <a:pPr indent="0" lvl="0" marL="0" marR="0" rtl="0" algn="l">
                        <a:spcBef>
                          <a:spcPts val="0"/>
                        </a:spcBef>
                        <a:spcAft>
                          <a:spcPts val="0"/>
                        </a:spcAft>
                        <a:buNone/>
                      </a:pPr>
                      <a:r>
                        <a:rPr b="1" lang="es-PE" sz="1000" u="none" cap="none" strike="noStrike">
                          <a:latin typeface="Calibri"/>
                          <a:ea typeface="Calibri"/>
                          <a:cs typeface="Calibri"/>
                          <a:sym typeface="Calibri"/>
                        </a:rPr>
                        <a:t>Estrategia Genérica: Monitorear </a:t>
                      </a:r>
                      <a:endParaRPr/>
                    </a:p>
                  </a:txBody>
                  <a:tcPr marT="72000" marB="29875" marR="59750" marL="720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Planner de Mantenimiento</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Operario de Mantenimiento</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Supervisor de producción</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Operarios de producción</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Supervisor de Planeamiento</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Auditor de Calidad</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Jefe de Producción</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Unidades Comerciales</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Ingeniero de procesos</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Jefe de Planeamiento</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Gerente Comercial</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Analista de Proyectos</a:t>
                      </a:r>
                      <a:endParaRPr/>
                    </a:p>
                    <a:p>
                      <a:pPr indent="-134938" lvl="0" marL="134938" marR="0" rtl="0" algn="l">
                        <a:spcBef>
                          <a:spcPts val="0"/>
                        </a:spcBef>
                        <a:spcAft>
                          <a:spcPts val="0"/>
                        </a:spcAft>
                        <a:buClr>
                          <a:schemeClr val="accent4"/>
                        </a:buClr>
                        <a:buSzPts val="1000"/>
                        <a:buFont typeface="Arial"/>
                        <a:buChar char="•"/>
                      </a:pPr>
                      <a:r>
                        <a:rPr lang="es-PE" sz="1000" u="none" cap="none" strike="noStrike">
                          <a:latin typeface="Calibri"/>
                          <a:ea typeface="Calibri"/>
                          <a:cs typeface="Calibri"/>
                          <a:sym typeface="Calibri"/>
                        </a:rPr>
                        <a:t>Asesor comercial </a:t>
                      </a:r>
                      <a:endParaRPr/>
                    </a:p>
                    <a:p>
                      <a:pPr indent="0" lvl="0" marL="0" marR="0" rtl="0" algn="l">
                        <a:spcBef>
                          <a:spcPts val="0"/>
                        </a:spcBef>
                        <a:spcAft>
                          <a:spcPts val="0"/>
                        </a:spcAft>
                        <a:buNone/>
                      </a:pPr>
                      <a:r>
                        <a:t/>
                      </a:r>
                      <a:endParaRPr sz="1000" u="none" cap="none" strike="noStrike">
                        <a:latin typeface="Calibri"/>
                        <a:ea typeface="Calibri"/>
                        <a:cs typeface="Calibri"/>
                        <a:sym typeface="Calibri"/>
                      </a:endParaRPr>
                    </a:p>
                    <a:p>
                      <a:pPr indent="0" lvl="0" marL="0" marR="0" rtl="0" algn="l">
                        <a:spcBef>
                          <a:spcPts val="0"/>
                        </a:spcBef>
                        <a:spcAft>
                          <a:spcPts val="0"/>
                        </a:spcAft>
                        <a:buNone/>
                      </a:pPr>
                      <a:r>
                        <a:rPr b="1" lang="es-PE" sz="1000" u="none" cap="none" strike="noStrike">
                          <a:latin typeface="Calibri"/>
                          <a:ea typeface="Calibri"/>
                          <a:cs typeface="Calibri"/>
                          <a:sym typeface="Calibri"/>
                        </a:rPr>
                        <a:t>Estrategia Genérica: Mantener informados. </a:t>
                      </a:r>
                      <a:endParaRPr/>
                    </a:p>
                  </a:txBody>
                  <a:tcPr marT="72000" marB="29875" marR="59750" marL="720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53500">
                <a:tc vMerge="1"/>
                <a:tc gridSpan="2">
                  <a:txBody>
                    <a:bodyPr/>
                    <a:lstStyle/>
                    <a:p>
                      <a:pPr indent="0" lvl="0" marL="0" marR="0" rtl="0" algn="ctr">
                        <a:spcBef>
                          <a:spcPts val="0"/>
                        </a:spcBef>
                        <a:spcAft>
                          <a:spcPts val="0"/>
                        </a:spcAft>
                        <a:buNone/>
                      </a:pPr>
                      <a:r>
                        <a:rPr b="1" lang="es-PE" sz="1200" u="none" cap="none" strike="noStrike">
                          <a:solidFill>
                            <a:schemeClr val="dk1"/>
                          </a:solidFill>
                          <a:latin typeface="Calibri"/>
                          <a:ea typeface="Calibri"/>
                          <a:cs typeface="Calibri"/>
                          <a:sym typeface="Calibri"/>
                        </a:rPr>
                        <a:t>INTERÉS </a:t>
                      </a:r>
                      <a:endParaRPr/>
                    </a:p>
                  </a:txBody>
                  <a:tcPr marT="33975" marB="33975" marR="67925" marL="67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D9DBE1"/>
                    </a:solidFill>
                  </a:tcPr>
                </a:tc>
                <a:tc hMerge="1"/>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6"/>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MAPA DE PODER / INTERÉS</a:t>
            </a:r>
            <a:endParaRPr/>
          </a:p>
        </p:txBody>
      </p:sp>
      <p:grpSp>
        <p:nvGrpSpPr>
          <p:cNvPr id="388" name="Google Shape;388;p26"/>
          <p:cNvGrpSpPr/>
          <p:nvPr/>
        </p:nvGrpSpPr>
        <p:grpSpPr>
          <a:xfrm>
            <a:off x="326977" y="917244"/>
            <a:ext cx="3740197" cy="394721"/>
            <a:chOff x="287221" y="917244"/>
            <a:chExt cx="4397774" cy="500394"/>
          </a:xfrm>
        </p:grpSpPr>
        <p:sp>
          <p:nvSpPr>
            <p:cNvPr id="389" name="Google Shape;389;p26"/>
            <p:cNvSpPr/>
            <p:nvPr/>
          </p:nvSpPr>
          <p:spPr>
            <a:xfrm>
              <a:off x="503237" y="917244"/>
              <a:ext cx="4181758" cy="500394"/>
            </a:xfrm>
            <a:prstGeom prst="roundRect">
              <a:avLst>
                <a:gd fmla="val 24841" name="adj"/>
              </a:avLst>
            </a:prstGeom>
            <a:solidFill>
              <a:srgbClr val="92C24E"/>
            </a:solidFill>
            <a:ln>
              <a:noFill/>
            </a:ln>
          </p:spPr>
          <p:txBody>
            <a:bodyPr anchorCtr="0" anchor="ctr" bIns="45700" lIns="91425" spcFirstLastPara="1" rIns="91425" wrap="square" tIns="45700">
              <a:noAutofit/>
            </a:bodyPr>
            <a:lstStyle/>
            <a:p>
              <a:pPr indent="-1588" lvl="0" marL="6350" marR="0" rtl="0" algn="ctr">
                <a:spcBef>
                  <a:spcPts val="0"/>
                </a:spcBef>
                <a:spcAft>
                  <a:spcPts val="0"/>
                </a:spcAft>
                <a:buNone/>
              </a:pPr>
              <a:r>
                <a:rPr b="1" lang="es-PE" sz="1400">
                  <a:solidFill>
                    <a:schemeClr val="lt1"/>
                  </a:solidFill>
                  <a:latin typeface="Calibri"/>
                  <a:ea typeface="Calibri"/>
                  <a:cs typeface="Calibri"/>
                  <a:sym typeface="Calibri"/>
                </a:rPr>
                <a:t>    Alto Nivel de Poder y Alto Nivel de Interés</a:t>
              </a:r>
              <a:endParaRPr/>
            </a:p>
          </p:txBody>
        </p:sp>
        <p:grpSp>
          <p:nvGrpSpPr>
            <p:cNvPr id="390" name="Google Shape;390;p26"/>
            <p:cNvGrpSpPr/>
            <p:nvPr/>
          </p:nvGrpSpPr>
          <p:grpSpPr>
            <a:xfrm>
              <a:off x="287221" y="965530"/>
              <a:ext cx="459474" cy="403823"/>
              <a:chOff x="5892512" y="2805541"/>
              <a:chExt cx="459474" cy="403823"/>
            </a:xfrm>
          </p:grpSpPr>
          <p:sp>
            <p:nvSpPr>
              <p:cNvPr id="391" name="Google Shape;391;p26"/>
              <p:cNvSpPr/>
              <p:nvPr/>
            </p:nvSpPr>
            <p:spPr>
              <a:xfrm>
                <a:off x="5956277" y="2824919"/>
                <a:ext cx="395709" cy="376075"/>
              </a:xfrm>
              <a:prstGeom prst="ellipse">
                <a:avLst/>
              </a:prstGeom>
              <a:solidFill>
                <a:srgbClr val="6F95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92" name="Google Shape;392;p26"/>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93" name="Google Shape;393;p26"/>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grpSp>
      <p:sp>
        <p:nvSpPr>
          <p:cNvPr id="394" name="Google Shape;394;p26"/>
          <p:cNvSpPr/>
          <p:nvPr/>
        </p:nvSpPr>
        <p:spPr>
          <a:xfrm>
            <a:off x="503238" y="1605377"/>
            <a:ext cx="3563937" cy="29546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accent3"/>
              </a:buClr>
              <a:buSzPts val="1600"/>
              <a:buFont typeface="Arial"/>
              <a:buChar char="•"/>
            </a:pPr>
            <a:r>
              <a:rPr lang="es-PE" sz="1600">
                <a:solidFill>
                  <a:schemeClr val="dk1"/>
                </a:solidFill>
                <a:latin typeface="Calibri"/>
                <a:ea typeface="Calibri"/>
                <a:cs typeface="Calibri"/>
                <a:sym typeface="Calibri"/>
              </a:rPr>
              <a:t>Un interesado ubicado en este cuadrante debe ser gestionado atentamente por el director de proyecto.</a:t>
            </a:r>
            <a:endParaRPr/>
          </a:p>
          <a:p>
            <a:pPr indent="-80963" lvl="0" marL="182563" marR="0" rtl="0" algn="l">
              <a:spcBef>
                <a:spcPts val="0"/>
              </a:spcBef>
              <a:spcAft>
                <a:spcPts val="0"/>
              </a:spcAft>
              <a:buClr>
                <a:schemeClr val="accent3"/>
              </a:buClr>
              <a:buSzPts val="1600"/>
              <a:buFont typeface="Arial"/>
              <a:buNone/>
            </a:pPr>
            <a:r>
              <a:t/>
            </a:r>
            <a:endParaRPr sz="1600">
              <a:solidFill>
                <a:schemeClr val="dk1"/>
              </a:solidFill>
              <a:latin typeface="Calibri"/>
              <a:ea typeface="Calibri"/>
              <a:cs typeface="Calibri"/>
              <a:sym typeface="Calibri"/>
            </a:endParaRPr>
          </a:p>
          <a:p>
            <a:pPr indent="-182563" lvl="0" marL="182563" marR="0" rtl="0" algn="l">
              <a:spcBef>
                <a:spcPts val="0"/>
              </a:spcBef>
              <a:spcAft>
                <a:spcPts val="0"/>
              </a:spcAft>
              <a:buClr>
                <a:schemeClr val="accent3"/>
              </a:buClr>
              <a:buSzPts val="1600"/>
              <a:buFont typeface="Arial"/>
              <a:buChar char="•"/>
            </a:pPr>
            <a:r>
              <a:rPr b="1" lang="es-PE" sz="1600">
                <a:solidFill>
                  <a:schemeClr val="accent3"/>
                </a:solidFill>
                <a:latin typeface="Calibri"/>
                <a:ea typeface="Calibri"/>
                <a:cs typeface="Calibri"/>
                <a:sym typeface="Calibri"/>
              </a:rPr>
              <a:t>Pueden ser aliados importantes  </a:t>
            </a:r>
            <a:r>
              <a:rPr lang="es-PE" sz="1600">
                <a:solidFill>
                  <a:schemeClr val="dk1"/>
                </a:solidFill>
                <a:latin typeface="Calibri"/>
                <a:ea typeface="Calibri"/>
                <a:cs typeface="Calibri"/>
                <a:sym typeface="Calibri"/>
              </a:rPr>
              <a:t>y de gran peso para las decisiones difíciles del proyecto (oportunidades) como también </a:t>
            </a:r>
            <a:r>
              <a:rPr b="1" lang="es-PE" sz="1600">
                <a:solidFill>
                  <a:schemeClr val="accent3"/>
                </a:solidFill>
                <a:latin typeface="Calibri"/>
                <a:ea typeface="Calibri"/>
                <a:cs typeface="Calibri"/>
                <a:sym typeface="Calibri"/>
              </a:rPr>
              <a:t>pueden ser tenaces detractores </a:t>
            </a:r>
            <a:r>
              <a:rPr lang="es-PE" sz="1600">
                <a:solidFill>
                  <a:schemeClr val="dk1"/>
                </a:solidFill>
                <a:latin typeface="Calibri"/>
                <a:ea typeface="Calibri"/>
                <a:cs typeface="Calibri"/>
                <a:sym typeface="Calibri"/>
              </a:rPr>
              <a:t>(amenazas) y pueden usar su poder para complicar la normal ejecución del proyecto.</a:t>
            </a:r>
            <a:endParaRPr/>
          </a:p>
          <a:p>
            <a:pPr indent="-80963" lvl="0" marL="182563" marR="0" rtl="0" algn="l">
              <a:spcBef>
                <a:spcPts val="0"/>
              </a:spcBef>
              <a:spcAft>
                <a:spcPts val="0"/>
              </a:spcAft>
              <a:buClr>
                <a:schemeClr val="accent3"/>
              </a:buClr>
              <a:buSzPts val="1600"/>
              <a:buFont typeface="Arial"/>
              <a:buNone/>
            </a:pPr>
            <a:r>
              <a:t/>
            </a:r>
            <a:endParaRPr sz="1600">
              <a:solidFill>
                <a:schemeClr val="dk1"/>
              </a:solidFill>
              <a:latin typeface="Calibri"/>
              <a:ea typeface="Calibri"/>
              <a:cs typeface="Calibri"/>
              <a:sym typeface="Calibri"/>
            </a:endParaRPr>
          </a:p>
        </p:txBody>
      </p:sp>
      <p:grpSp>
        <p:nvGrpSpPr>
          <p:cNvPr id="395" name="Google Shape;395;p26"/>
          <p:cNvGrpSpPr/>
          <p:nvPr/>
        </p:nvGrpSpPr>
        <p:grpSpPr>
          <a:xfrm>
            <a:off x="4572000" y="920623"/>
            <a:ext cx="4103688" cy="3732241"/>
            <a:chOff x="4572000" y="920623"/>
            <a:chExt cx="4103688" cy="3732241"/>
          </a:xfrm>
        </p:grpSpPr>
        <p:grpSp>
          <p:nvGrpSpPr>
            <p:cNvPr id="396" name="Google Shape;396;p26"/>
            <p:cNvGrpSpPr/>
            <p:nvPr/>
          </p:nvGrpSpPr>
          <p:grpSpPr>
            <a:xfrm>
              <a:off x="6113574" y="1721806"/>
              <a:ext cx="2015491" cy="2064633"/>
              <a:chOff x="4346218" y="1951958"/>
              <a:chExt cx="2015491" cy="2064633"/>
            </a:xfrm>
          </p:grpSpPr>
          <p:grpSp>
            <p:nvGrpSpPr>
              <p:cNvPr id="397" name="Google Shape;397;p26"/>
              <p:cNvGrpSpPr/>
              <p:nvPr/>
            </p:nvGrpSpPr>
            <p:grpSpPr>
              <a:xfrm>
                <a:off x="4346218" y="1951958"/>
                <a:ext cx="2015491" cy="1032587"/>
                <a:chOff x="6000846" y="1933296"/>
                <a:chExt cx="2015491" cy="1032587"/>
              </a:xfrm>
            </p:grpSpPr>
            <p:sp>
              <p:nvSpPr>
                <p:cNvPr id="398" name="Google Shape;398;p26"/>
                <p:cNvSpPr/>
                <p:nvPr/>
              </p:nvSpPr>
              <p:spPr>
                <a:xfrm>
                  <a:off x="7008631" y="1933296"/>
                  <a:ext cx="1007706" cy="1032587"/>
                </a:xfrm>
                <a:prstGeom prst="rect">
                  <a:avLst/>
                </a:prstGeom>
                <a:solidFill>
                  <a:schemeClr val="accent3"/>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s-PE" sz="1000">
                      <a:solidFill>
                        <a:schemeClr val="lt1"/>
                      </a:solidFill>
                      <a:latin typeface="Calibri"/>
                      <a:ea typeface="Calibri"/>
                      <a:cs typeface="Calibri"/>
                      <a:sym typeface="Calibri"/>
                    </a:rPr>
                    <a:t>Gestionar Atentamente (Oportunidades Amenazas)</a:t>
                  </a:r>
                  <a:endParaRPr/>
                </a:p>
              </p:txBody>
            </p:sp>
            <p:sp>
              <p:nvSpPr>
                <p:cNvPr id="399" name="Google Shape;399;p26"/>
                <p:cNvSpPr/>
                <p:nvPr/>
              </p:nvSpPr>
              <p:spPr>
                <a:xfrm>
                  <a:off x="6000846"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Mantener satisfecho </a:t>
                  </a:r>
                  <a:endParaRPr/>
                </a:p>
              </p:txBody>
            </p:sp>
          </p:grpSp>
          <p:grpSp>
            <p:nvGrpSpPr>
              <p:cNvPr id="400" name="Google Shape;400;p26"/>
              <p:cNvGrpSpPr/>
              <p:nvPr/>
            </p:nvGrpSpPr>
            <p:grpSpPr>
              <a:xfrm>
                <a:off x="4346218" y="2984004"/>
                <a:ext cx="2015491" cy="1032587"/>
                <a:chOff x="6000846" y="1933296"/>
                <a:chExt cx="2015491" cy="1032587"/>
              </a:xfrm>
            </p:grpSpPr>
            <p:sp>
              <p:nvSpPr>
                <p:cNvPr id="401" name="Google Shape;401;p26"/>
                <p:cNvSpPr/>
                <p:nvPr/>
              </p:nvSpPr>
              <p:spPr>
                <a:xfrm>
                  <a:off x="7008631"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Mantener informado</a:t>
                  </a:r>
                  <a:endParaRPr/>
                </a:p>
              </p:txBody>
            </p:sp>
            <p:sp>
              <p:nvSpPr>
                <p:cNvPr id="402" name="Google Shape;402;p26"/>
                <p:cNvSpPr/>
                <p:nvPr/>
              </p:nvSpPr>
              <p:spPr>
                <a:xfrm>
                  <a:off x="6000846"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Monitorear (esfuerzo</a:t>
                  </a:r>
                  <a:endParaRPr/>
                </a:p>
                <a:p>
                  <a:pPr indent="0" lvl="0" marL="0" marR="0" rtl="0" algn="ctr">
                    <a:spcBef>
                      <a:spcPts val="0"/>
                    </a:spcBef>
                    <a:spcAft>
                      <a:spcPts val="0"/>
                    </a:spcAft>
                    <a:buNone/>
                  </a:pPr>
                  <a:r>
                    <a:rPr lang="es-PE" sz="1000">
                      <a:solidFill>
                        <a:schemeClr val="dk1"/>
                      </a:solidFill>
                      <a:latin typeface="Calibri"/>
                      <a:ea typeface="Calibri"/>
                      <a:cs typeface="Calibri"/>
                      <a:sym typeface="Calibri"/>
                    </a:rPr>
                    <a:t>mínimo)</a:t>
                  </a:r>
                  <a:endParaRPr/>
                </a:p>
              </p:txBody>
            </p:sp>
          </p:grpSp>
        </p:grpSp>
        <p:sp>
          <p:nvSpPr>
            <p:cNvPr id="403" name="Google Shape;403;p26"/>
            <p:cNvSpPr/>
            <p:nvPr/>
          </p:nvSpPr>
          <p:spPr>
            <a:xfrm flipH="1">
              <a:off x="5999750" y="1579694"/>
              <a:ext cx="2289211" cy="2311832"/>
            </a:xfrm>
            <a:prstGeom prst="leftUpArrow">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26"/>
            <p:cNvSpPr txBox="1"/>
            <p:nvPr/>
          </p:nvSpPr>
          <p:spPr>
            <a:xfrm>
              <a:off x="5527109" y="172891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Alto</a:t>
              </a:r>
              <a:endParaRPr/>
            </a:p>
          </p:txBody>
        </p:sp>
        <p:sp>
          <p:nvSpPr>
            <p:cNvPr id="405" name="Google Shape;405;p26"/>
            <p:cNvSpPr txBox="1"/>
            <p:nvPr/>
          </p:nvSpPr>
          <p:spPr>
            <a:xfrm>
              <a:off x="7828176" y="387780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Alto</a:t>
              </a:r>
              <a:endParaRPr/>
            </a:p>
          </p:txBody>
        </p:sp>
        <p:sp>
          <p:nvSpPr>
            <p:cNvPr id="406" name="Google Shape;406;p26"/>
            <p:cNvSpPr txBox="1"/>
            <p:nvPr/>
          </p:nvSpPr>
          <p:spPr>
            <a:xfrm>
              <a:off x="5527109" y="387780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Bajo </a:t>
              </a:r>
              <a:endParaRPr/>
            </a:p>
          </p:txBody>
        </p:sp>
        <p:sp>
          <p:nvSpPr>
            <p:cNvPr id="407" name="Google Shape;407;p26"/>
            <p:cNvSpPr txBox="1"/>
            <p:nvPr/>
          </p:nvSpPr>
          <p:spPr>
            <a:xfrm>
              <a:off x="4851337" y="2616773"/>
              <a:ext cx="1108650"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000">
                  <a:solidFill>
                    <a:schemeClr val="dk1"/>
                  </a:solidFill>
                  <a:latin typeface="Calibri"/>
                  <a:ea typeface="Calibri"/>
                  <a:cs typeface="Calibri"/>
                  <a:sym typeface="Calibri"/>
                </a:rPr>
                <a:t>Poder</a:t>
              </a:r>
              <a:endParaRPr/>
            </a:p>
            <a:p>
              <a:pPr indent="0" lvl="0" marL="0" marR="0" rtl="0" algn="ctr">
                <a:spcBef>
                  <a:spcPts val="0"/>
                </a:spcBef>
                <a:spcAft>
                  <a:spcPts val="0"/>
                </a:spcAft>
                <a:buNone/>
              </a:pPr>
              <a:r>
                <a:rPr b="1" lang="es-PE" sz="1000">
                  <a:solidFill>
                    <a:schemeClr val="dk1"/>
                  </a:solidFill>
                  <a:latin typeface="Calibri"/>
                  <a:ea typeface="Calibri"/>
                  <a:cs typeface="Calibri"/>
                  <a:sym typeface="Calibri"/>
                </a:rPr>
                <a:t>(Nivel de autoridad)</a:t>
              </a:r>
              <a:endParaRPr/>
            </a:p>
          </p:txBody>
        </p:sp>
        <p:sp>
          <p:nvSpPr>
            <p:cNvPr id="408" name="Google Shape;408;p26"/>
            <p:cNvSpPr txBox="1"/>
            <p:nvPr/>
          </p:nvSpPr>
          <p:spPr>
            <a:xfrm>
              <a:off x="6219370" y="3901421"/>
              <a:ext cx="1709518"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000">
                  <a:solidFill>
                    <a:schemeClr val="dk1"/>
                  </a:solidFill>
                  <a:latin typeface="Calibri"/>
                  <a:ea typeface="Calibri"/>
                  <a:cs typeface="Calibri"/>
                  <a:sym typeface="Calibri"/>
                </a:rPr>
                <a:t>Interés</a:t>
              </a:r>
              <a:endParaRPr/>
            </a:p>
            <a:p>
              <a:pPr indent="0" lvl="0" marL="0" marR="0" rtl="0" algn="ctr">
                <a:spcBef>
                  <a:spcPts val="0"/>
                </a:spcBef>
                <a:spcAft>
                  <a:spcPts val="0"/>
                </a:spcAft>
                <a:buNone/>
              </a:pPr>
              <a:r>
                <a:rPr b="1" lang="es-PE" sz="1000">
                  <a:solidFill>
                    <a:schemeClr val="dk1"/>
                  </a:solidFill>
                  <a:latin typeface="Calibri"/>
                  <a:ea typeface="Calibri"/>
                  <a:cs typeface="Calibri"/>
                  <a:sym typeface="Calibri"/>
                </a:rPr>
                <a:t>(Preocupación o conveniencia)</a:t>
              </a:r>
              <a:endParaRPr/>
            </a:p>
          </p:txBody>
        </p:sp>
        <p:sp>
          <p:nvSpPr>
            <p:cNvPr id="409" name="Google Shape;409;p26"/>
            <p:cNvSpPr/>
            <p:nvPr/>
          </p:nvSpPr>
          <p:spPr>
            <a:xfrm>
              <a:off x="4572000" y="920624"/>
              <a:ext cx="4103688" cy="318472"/>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200">
                  <a:solidFill>
                    <a:schemeClr val="lt1"/>
                  </a:solidFill>
                  <a:latin typeface="Calibri"/>
                  <a:ea typeface="Calibri"/>
                  <a:cs typeface="Calibri"/>
                  <a:sym typeface="Calibri"/>
                </a:rPr>
                <a:t>Matriz de poder/interés</a:t>
              </a:r>
              <a:endParaRPr/>
            </a:p>
          </p:txBody>
        </p:sp>
        <p:sp>
          <p:nvSpPr>
            <p:cNvPr id="410" name="Google Shape;410;p26"/>
            <p:cNvSpPr/>
            <p:nvPr/>
          </p:nvSpPr>
          <p:spPr>
            <a:xfrm>
              <a:off x="4572000" y="920623"/>
              <a:ext cx="4103688" cy="3732241"/>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7"/>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MAPA DE PODER / INTERÉS</a:t>
            </a:r>
            <a:endParaRPr/>
          </a:p>
        </p:txBody>
      </p:sp>
      <p:grpSp>
        <p:nvGrpSpPr>
          <p:cNvPr id="417" name="Google Shape;417;p27"/>
          <p:cNvGrpSpPr/>
          <p:nvPr/>
        </p:nvGrpSpPr>
        <p:grpSpPr>
          <a:xfrm>
            <a:off x="326977" y="917244"/>
            <a:ext cx="3740199" cy="394721"/>
            <a:chOff x="287221" y="917244"/>
            <a:chExt cx="4397777" cy="500394"/>
          </a:xfrm>
        </p:grpSpPr>
        <p:sp>
          <p:nvSpPr>
            <p:cNvPr id="418" name="Google Shape;418;p27"/>
            <p:cNvSpPr/>
            <p:nvPr/>
          </p:nvSpPr>
          <p:spPr>
            <a:xfrm>
              <a:off x="503238" y="917244"/>
              <a:ext cx="4181760" cy="500394"/>
            </a:xfrm>
            <a:prstGeom prst="roundRect">
              <a:avLst>
                <a:gd fmla="val 24841" name="adj"/>
              </a:avLst>
            </a:prstGeom>
            <a:solidFill>
              <a:schemeClr val="accent5"/>
            </a:solidFill>
            <a:ln>
              <a:noFill/>
            </a:ln>
          </p:spPr>
          <p:txBody>
            <a:bodyPr anchorCtr="0" anchor="ctr" bIns="45700" lIns="91425" spcFirstLastPara="1" rIns="91425" wrap="square" tIns="45700">
              <a:noAutofit/>
            </a:bodyPr>
            <a:lstStyle/>
            <a:p>
              <a:pPr indent="-1588" lvl="0" marL="6350" marR="0" rtl="0" algn="ctr">
                <a:spcBef>
                  <a:spcPts val="0"/>
                </a:spcBef>
                <a:spcAft>
                  <a:spcPts val="0"/>
                </a:spcAft>
                <a:buNone/>
              </a:pPr>
              <a:r>
                <a:rPr b="1" lang="es-PE" sz="1400">
                  <a:solidFill>
                    <a:schemeClr val="lt1"/>
                  </a:solidFill>
                  <a:latin typeface="Calibri"/>
                  <a:ea typeface="Calibri"/>
                  <a:cs typeface="Calibri"/>
                  <a:sym typeface="Calibri"/>
                </a:rPr>
                <a:t>    Alto Nivel de Poder y Bajo Nivel de Interés</a:t>
              </a:r>
              <a:endParaRPr/>
            </a:p>
          </p:txBody>
        </p:sp>
        <p:grpSp>
          <p:nvGrpSpPr>
            <p:cNvPr id="419" name="Google Shape;419;p27"/>
            <p:cNvGrpSpPr/>
            <p:nvPr/>
          </p:nvGrpSpPr>
          <p:grpSpPr>
            <a:xfrm>
              <a:off x="287221" y="965530"/>
              <a:ext cx="459474" cy="403823"/>
              <a:chOff x="5892512" y="2805541"/>
              <a:chExt cx="459474" cy="403823"/>
            </a:xfrm>
          </p:grpSpPr>
          <p:sp>
            <p:nvSpPr>
              <p:cNvPr id="420" name="Google Shape;420;p27"/>
              <p:cNvSpPr/>
              <p:nvPr/>
            </p:nvSpPr>
            <p:spPr>
              <a:xfrm>
                <a:off x="5956277" y="2824919"/>
                <a:ext cx="395709" cy="376075"/>
              </a:xfrm>
              <a:prstGeom prst="ellipse">
                <a:avLst/>
              </a:prstGeom>
              <a:solidFill>
                <a:srgbClr val="0089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421" name="Google Shape;421;p27"/>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422" name="Google Shape;422;p27"/>
              <p:cNvSpPr/>
              <p:nvPr/>
            </p:nvSpPr>
            <p:spPr>
              <a:xfrm rot="5400000">
                <a:off x="6076285" y="2946262"/>
                <a:ext cx="186870" cy="122381"/>
              </a:xfrm>
              <a:prstGeom prst="triangle">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grpSp>
      </p:grpSp>
      <p:sp>
        <p:nvSpPr>
          <p:cNvPr id="423" name="Google Shape;423;p27"/>
          <p:cNvSpPr/>
          <p:nvPr/>
        </p:nvSpPr>
        <p:spPr>
          <a:xfrm>
            <a:off x="503238" y="1605377"/>
            <a:ext cx="3563937" cy="29546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accent5"/>
              </a:buClr>
              <a:buSzPts val="1600"/>
              <a:buFont typeface="Arial"/>
              <a:buChar char="•"/>
            </a:pPr>
            <a:r>
              <a:rPr lang="es-PE" sz="1600">
                <a:solidFill>
                  <a:schemeClr val="dk1"/>
                </a:solidFill>
                <a:latin typeface="Calibri"/>
                <a:ea typeface="Calibri"/>
                <a:cs typeface="Calibri"/>
                <a:sym typeface="Calibri"/>
              </a:rPr>
              <a:t>Un interesado ubicado en este cuadrante debe ser gestionado para mantenerlo satisfecho sin descuidar el normal avance del proyecto.</a:t>
            </a:r>
            <a:endParaRPr/>
          </a:p>
          <a:p>
            <a:pPr indent="-80963" lvl="0" marL="182563" marR="0" rtl="0" algn="l">
              <a:spcBef>
                <a:spcPts val="0"/>
              </a:spcBef>
              <a:spcAft>
                <a:spcPts val="0"/>
              </a:spcAft>
              <a:buClr>
                <a:schemeClr val="accent5"/>
              </a:buClr>
              <a:buSzPts val="1600"/>
              <a:buFont typeface="Arial"/>
              <a:buNone/>
            </a:pPr>
            <a:r>
              <a:t/>
            </a:r>
            <a:endParaRPr sz="1600">
              <a:solidFill>
                <a:schemeClr val="dk1"/>
              </a:solidFill>
              <a:latin typeface="Calibri"/>
              <a:ea typeface="Calibri"/>
              <a:cs typeface="Calibri"/>
              <a:sym typeface="Calibri"/>
            </a:endParaRPr>
          </a:p>
          <a:p>
            <a:pPr indent="-182563" lvl="0" marL="182563" marR="0" rtl="0" algn="l">
              <a:spcBef>
                <a:spcPts val="0"/>
              </a:spcBef>
              <a:spcAft>
                <a:spcPts val="0"/>
              </a:spcAft>
              <a:buClr>
                <a:schemeClr val="accent5"/>
              </a:buClr>
              <a:buSzPts val="1600"/>
              <a:buFont typeface="Arial"/>
              <a:buChar char="•"/>
            </a:pPr>
            <a:r>
              <a:rPr lang="es-PE" sz="1600">
                <a:solidFill>
                  <a:schemeClr val="dk1"/>
                </a:solidFill>
                <a:latin typeface="Calibri"/>
                <a:ea typeface="Calibri"/>
                <a:cs typeface="Calibri"/>
                <a:sym typeface="Calibri"/>
              </a:rPr>
              <a:t>Dado su bajo interés es muy probable que no signifique mayor amenaza al avance normal del proyecto, pero ni bien manifieste alguna necesidad (informes, devolución de recursos, etc.) hay que atenderlo proactivamente.</a:t>
            </a:r>
            <a:endParaRPr/>
          </a:p>
          <a:p>
            <a:pPr indent="-80963" lvl="0" marL="182563" marR="0" rtl="0" algn="l">
              <a:spcBef>
                <a:spcPts val="0"/>
              </a:spcBef>
              <a:spcAft>
                <a:spcPts val="0"/>
              </a:spcAft>
              <a:buClr>
                <a:schemeClr val="accent5"/>
              </a:buClr>
              <a:buSzPts val="1600"/>
              <a:buFont typeface="Arial"/>
              <a:buNone/>
            </a:pPr>
            <a:r>
              <a:t/>
            </a:r>
            <a:endParaRPr sz="1600">
              <a:solidFill>
                <a:schemeClr val="dk1"/>
              </a:solidFill>
              <a:latin typeface="Calibri"/>
              <a:ea typeface="Calibri"/>
              <a:cs typeface="Calibri"/>
              <a:sym typeface="Calibri"/>
            </a:endParaRPr>
          </a:p>
        </p:txBody>
      </p:sp>
      <p:grpSp>
        <p:nvGrpSpPr>
          <p:cNvPr id="424" name="Google Shape;424;p27"/>
          <p:cNvGrpSpPr/>
          <p:nvPr/>
        </p:nvGrpSpPr>
        <p:grpSpPr>
          <a:xfrm>
            <a:off x="4572000" y="920623"/>
            <a:ext cx="4103688" cy="3732241"/>
            <a:chOff x="4572000" y="920623"/>
            <a:chExt cx="4103688" cy="3732241"/>
          </a:xfrm>
        </p:grpSpPr>
        <p:grpSp>
          <p:nvGrpSpPr>
            <p:cNvPr id="425" name="Google Shape;425;p27"/>
            <p:cNvGrpSpPr/>
            <p:nvPr/>
          </p:nvGrpSpPr>
          <p:grpSpPr>
            <a:xfrm>
              <a:off x="6113574" y="1721806"/>
              <a:ext cx="2015491" cy="2064633"/>
              <a:chOff x="4346218" y="1951958"/>
              <a:chExt cx="2015491" cy="2064633"/>
            </a:xfrm>
          </p:grpSpPr>
          <p:grpSp>
            <p:nvGrpSpPr>
              <p:cNvPr id="426" name="Google Shape;426;p27"/>
              <p:cNvGrpSpPr/>
              <p:nvPr/>
            </p:nvGrpSpPr>
            <p:grpSpPr>
              <a:xfrm>
                <a:off x="4346218" y="1951958"/>
                <a:ext cx="2015491" cy="1032587"/>
                <a:chOff x="6000846" y="1933296"/>
                <a:chExt cx="2015491" cy="1032587"/>
              </a:xfrm>
            </p:grpSpPr>
            <p:sp>
              <p:nvSpPr>
                <p:cNvPr id="427" name="Google Shape;427;p27"/>
                <p:cNvSpPr/>
                <p:nvPr/>
              </p:nvSpPr>
              <p:spPr>
                <a:xfrm>
                  <a:off x="7008631"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Gestionar Atentamente (Oportunidades Amenazas</a:t>
                  </a:r>
                  <a:endParaRPr/>
                </a:p>
              </p:txBody>
            </p:sp>
            <p:sp>
              <p:nvSpPr>
                <p:cNvPr id="428" name="Google Shape;428;p27"/>
                <p:cNvSpPr/>
                <p:nvPr/>
              </p:nvSpPr>
              <p:spPr>
                <a:xfrm>
                  <a:off x="6000846" y="1933296"/>
                  <a:ext cx="1007706" cy="1032587"/>
                </a:xfrm>
                <a:prstGeom prst="rect">
                  <a:avLst/>
                </a:prstGeom>
                <a:solidFill>
                  <a:schemeClr val="accent5"/>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s-PE" sz="1000">
                      <a:solidFill>
                        <a:schemeClr val="lt1"/>
                      </a:solidFill>
                      <a:latin typeface="Calibri"/>
                      <a:ea typeface="Calibri"/>
                      <a:cs typeface="Calibri"/>
                      <a:sym typeface="Calibri"/>
                    </a:rPr>
                    <a:t>Mantener satisfecho </a:t>
                  </a:r>
                  <a:endParaRPr/>
                </a:p>
              </p:txBody>
            </p:sp>
          </p:grpSp>
          <p:grpSp>
            <p:nvGrpSpPr>
              <p:cNvPr id="429" name="Google Shape;429;p27"/>
              <p:cNvGrpSpPr/>
              <p:nvPr/>
            </p:nvGrpSpPr>
            <p:grpSpPr>
              <a:xfrm>
                <a:off x="4346218" y="2984004"/>
                <a:ext cx="2015491" cy="1032587"/>
                <a:chOff x="6000846" y="1933296"/>
                <a:chExt cx="2015491" cy="1032587"/>
              </a:xfrm>
            </p:grpSpPr>
            <p:sp>
              <p:nvSpPr>
                <p:cNvPr id="430" name="Google Shape;430;p27"/>
                <p:cNvSpPr/>
                <p:nvPr/>
              </p:nvSpPr>
              <p:spPr>
                <a:xfrm>
                  <a:off x="7008631"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Mantener informado</a:t>
                  </a:r>
                  <a:endParaRPr/>
                </a:p>
              </p:txBody>
            </p:sp>
            <p:sp>
              <p:nvSpPr>
                <p:cNvPr id="431" name="Google Shape;431;p27"/>
                <p:cNvSpPr/>
                <p:nvPr/>
              </p:nvSpPr>
              <p:spPr>
                <a:xfrm>
                  <a:off x="6000846"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Monitorear (esfuerzo</a:t>
                  </a:r>
                  <a:endParaRPr/>
                </a:p>
                <a:p>
                  <a:pPr indent="0" lvl="0" marL="0" marR="0" rtl="0" algn="ctr">
                    <a:spcBef>
                      <a:spcPts val="0"/>
                    </a:spcBef>
                    <a:spcAft>
                      <a:spcPts val="0"/>
                    </a:spcAft>
                    <a:buNone/>
                  </a:pPr>
                  <a:r>
                    <a:rPr lang="es-PE" sz="1000">
                      <a:solidFill>
                        <a:schemeClr val="dk1"/>
                      </a:solidFill>
                      <a:latin typeface="Calibri"/>
                      <a:ea typeface="Calibri"/>
                      <a:cs typeface="Calibri"/>
                      <a:sym typeface="Calibri"/>
                    </a:rPr>
                    <a:t>mínimo)</a:t>
                  </a:r>
                  <a:endParaRPr/>
                </a:p>
              </p:txBody>
            </p:sp>
          </p:grpSp>
        </p:grpSp>
        <p:sp>
          <p:nvSpPr>
            <p:cNvPr id="432" name="Google Shape;432;p27"/>
            <p:cNvSpPr/>
            <p:nvPr/>
          </p:nvSpPr>
          <p:spPr>
            <a:xfrm flipH="1">
              <a:off x="5999750" y="1579694"/>
              <a:ext cx="2289211" cy="2311832"/>
            </a:xfrm>
            <a:prstGeom prst="leftUpArrow">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27"/>
            <p:cNvSpPr txBox="1"/>
            <p:nvPr/>
          </p:nvSpPr>
          <p:spPr>
            <a:xfrm>
              <a:off x="5527109" y="172891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Alto</a:t>
              </a:r>
              <a:endParaRPr/>
            </a:p>
          </p:txBody>
        </p:sp>
        <p:sp>
          <p:nvSpPr>
            <p:cNvPr id="434" name="Google Shape;434;p27"/>
            <p:cNvSpPr txBox="1"/>
            <p:nvPr/>
          </p:nvSpPr>
          <p:spPr>
            <a:xfrm>
              <a:off x="7828176" y="387780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Alto</a:t>
              </a:r>
              <a:endParaRPr/>
            </a:p>
          </p:txBody>
        </p:sp>
        <p:sp>
          <p:nvSpPr>
            <p:cNvPr id="435" name="Google Shape;435;p27"/>
            <p:cNvSpPr txBox="1"/>
            <p:nvPr/>
          </p:nvSpPr>
          <p:spPr>
            <a:xfrm>
              <a:off x="5527109" y="387780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Bajo </a:t>
              </a:r>
              <a:endParaRPr/>
            </a:p>
          </p:txBody>
        </p:sp>
        <p:sp>
          <p:nvSpPr>
            <p:cNvPr id="436" name="Google Shape;436;p27"/>
            <p:cNvSpPr txBox="1"/>
            <p:nvPr/>
          </p:nvSpPr>
          <p:spPr>
            <a:xfrm>
              <a:off x="4851337" y="2616773"/>
              <a:ext cx="1108650"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000">
                  <a:solidFill>
                    <a:schemeClr val="dk1"/>
                  </a:solidFill>
                  <a:latin typeface="Calibri"/>
                  <a:ea typeface="Calibri"/>
                  <a:cs typeface="Calibri"/>
                  <a:sym typeface="Calibri"/>
                </a:rPr>
                <a:t>Poder</a:t>
              </a:r>
              <a:endParaRPr/>
            </a:p>
            <a:p>
              <a:pPr indent="0" lvl="0" marL="0" marR="0" rtl="0" algn="ctr">
                <a:spcBef>
                  <a:spcPts val="0"/>
                </a:spcBef>
                <a:spcAft>
                  <a:spcPts val="0"/>
                </a:spcAft>
                <a:buNone/>
              </a:pPr>
              <a:r>
                <a:rPr b="1" lang="es-PE" sz="1000">
                  <a:solidFill>
                    <a:schemeClr val="dk1"/>
                  </a:solidFill>
                  <a:latin typeface="Calibri"/>
                  <a:ea typeface="Calibri"/>
                  <a:cs typeface="Calibri"/>
                  <a:sym typeface="Calibri"/>
                </a:rPr>
                <a:t>(Nivel de autoridad)</a:t>
              </a:r>
              <a:endParaRPr/>
            </a:p>
          </p:txBody>
        </p:sp>
        <p:sp>
          <p:nvSpPr>
            <p:cNvPr id="437" name="Google Shape;437;p27"/>
            <p:cNvSpPr txBox="1"/>
            <p:nvPr/>
          </p:nvSpPr>
          <p:spPr>
            <a:xfrm>
              <a:off x="6219370" y="3901421"/>
              <a:ext cx="1709518"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000">
                  <a:solidFill>
                    <a:schemeClr val="dk1"/>
                  </a:solidFill>
                  <a:latin typeface="Calibri"/>
                  <a:ea typeface="Calibri"/>
                  <a:cs typeface="Calibri"/>
                  <a:sym typeface="Calibri"/>
                </a:rPr>
                <a:t>Interés</a:t>
              </a:r>
              <a:endParaRPr/>
            </a:p>
            <a:p>
              <a:pPr indent="0" lvl="0" marL="0" marR="0" rtl="0" algn="ctr">
                <a:spcBef>
                  <a:spcPts val="0"/>
                </a:spcBef>
                <a:spcAft>
                  <a:spcPts val="0"/>
                </a:spcAft>
                <a:buNone/>
              </a:pPr>
              <a:r>
                <a:rPr b="1" lang="es-PE" sz="1000">
                  <a:solidFill>
                    <a:schemeClr val="dk1"/>
                  </a:solidFill>
                  <a:latin typeface="Calibri"/>
                  <a:ea typeface="Calibri"/>
                  <a:cs typeface="Calibri"/>
                  <a:sym typeface="Calibri"/>
                </a:rPr>
                <a:t>(Preocupación o conveniencia)</a:t>
              </a:r>
              <a:endParaRPr/>
            </a:p>
          </p:txBody>
        </p:sp>
        <p:sp>
          <p:nvSpPr>
            <p:cNvPr id="438" name="Google Shape;438;p27"/>
            <p:cNvSpPr/>
            <p:nvPr/>
          </p:nvSpPr>
          <p:spPr>
            <a:xfrm>
              <a:off x="4572000" y="920624"/>
              <a:ext cx="4103688" cy="318472"/>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200">
                  <a:solidFill>
                    <a:schemeClr val="lt1"/>
                  </a:solidFill>
                  <a:latin typeface="Calibri"/>
                  <a:ea typeface="Calibri"/>
                  <a:cs typeface="Calibri"/>
                  <a:sym typeface="Calibri"/>
                </a:rPr>
                <a:t>Matriz de poder/interés</a:t>
              </a:r>
              <a:endParaRPr/>
            </a:p>
          </p:txBody>
        </p:sp>
        <p:sp>
          <p:nvSpPr>
            <p:cNvPr id="439" name="Google Shape;439;p27"/>
            <p:cNvSpPr/>
            <p:nvPr/>
          </p:nvSpPr>
          <p:spPr>
            <a:xfrm>
              <a:off x="4572000" y="920623"/>
              <a:ext cx="4103688" cy="3732241"/>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8"/>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MAPA DE PODER / INTERÉS</a:t>
            </a:r>
            <a:endParaRPr/>
          </a:p>
        </p:txBody>
      </p:sp>
      <p:grpSp>
        <p:nvGrpSpPr>
          <p:cNvPr id="446" name="Google Shape;446;p28"/>
          <p:cNvGrpSpPr/>
          <p:nvPr/>
        </p:nvGrpSpPr>
        <p:grpSpPr>
          <a:xfrm>
            <a:off x="326977" y="917244"/>
            <a:ext cx="3740199" cy="394721"/>
            <a:chOff x="287221" y="917244"/>
            <a:chExt cx="4397777" cy="500394"/>
          </a:xfrm>
        </p:grpSpPr>
        <p:sp>
          <p:nvSpPr>
            <p:cNvPr id="447" name="Google Shape;447;p28"/>
            <p:cNvSpPr/>
            <p:nvPr/>
          </p:nvSpPr>
          <p:spPr>
            <a:xfrm>
              <a:off x="503238" y="917244"/>
              <a:ext cx="4181760" cy="500394"/>
            </a:xfrm>
            <a:prstGeom prst="roundRect">
              <a:avLst>
                <a:gd fmla="val 24841" name="adj"/>
              </a:avLst>
            </a:prstGeom>
            <a:solidFill>
              <a:schemeClr val="accent4"/>
            </a:solidFill>
            <a:ln>
              <a:noFill/>
            </a:ln>
          </p:spPr>
          <p:txBody>
            <a:bodyPr anchorCtr="0" anchor="ctr" bIns="45700" lIns="91425" spcFirstLastPara="1" rIns="0" wrap="square" tIns="45700">
              <a:noAutofit/>
            </a:bodyPr>
            <a:lstStyle/>
            <a:p>
              <a:pPr indent="-1588" lvl="0" marL="6350" marR="0" rtl="0" algn="ctr">
                <a:spcBef>
                  <a:spcPts val="0"/>
                </a:spcBef>
                <a:spcAft>
                  <a:spcPts val="0"/>
                </a:spcAft>
                <a:buNone/>
              </a:pPr>
              <a:r>
                <a:rPr b="1" lang="es-PE" sz="1400">
                  <a:solidFill>
                    <a:schemeClr val="lt1"/>
                  </a:solidFill>
                  <a:latin typeface="Calibri"/>
                  <a:ea typeface="Calibri"/>
                  <a:cs typeface="Calibri"/>
                  <a:sym typeface="Calibri"/>
                </a:rPr>
                <a:t> Bajo Nivel de Poder y Alto Nivel de Interés</a:t>
              </a:r>
              <a:endParaRPr/>
            </a:p>
          </p:txBody>
        </p:sp>
        <p:grpSp>
          <p:nvGrpSpPr>
            <p:cNvPr id="448" name="Google Shape;448;p28"/>
            <p:cNvGrpSpPr/>
            <p:nvPr/>
          </p:nvGrpSpPr>
          <p:grpSpPr>
            <a:xfrm>
              <a:off x="287221" y="965530"/>
              <a:ext cx="459474" cy="403823"/>
              <a:chOff x="5892512" y="2805541"/>
              <a:chExt cx="459474" cy="403823"/>
            </a:xfrm>
          </p:grpSpPr>
          <p:sp>
            <p:nvSpPr>
              <p:cNvPr id="449" name="Google Shape;449;p28"/>
              <p:cNvSpPr/>
              <p:nvPr/>
            </p:nvSpPr>
            <p:spPr>
              <a:xfrm>
                <a:off x="5956277" y="2824919"/>
                <a:ext cx="395709" cy="376075"/>
              </a:xfrm>
              <a:prstGeom prst="ellipse">
                <a:avLst/>
              </a:prstGeom>
              <a:solidFill>
                <a:srgbClr val="C85D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450" name="Google Shape;450;p2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451" name="Google Shape;451;p28"/>
              <p:cNvSpPr/>
              <p:nvPr/>
            </p:nvSpPr>
            <p:spPr>
              <a:xfrm rot="5400000">
                <a:off x="6076285" y="2946262"/>
                <a:ext cx="186870" cy="122381"/>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grpSp>
      </p:grpSp>
      <p:sp>
        <p:nvSpPr>
          <p:cNvPr id="452" name="Google Shape;452;p28"/>
          <p:cNvSpPr/>
          <p:nvPr/>
        </p:nvSpPr>
        <p:spPr>
          <a:xfrm>
            <a:off x="503238" y="1605377"/>
            <a:ext cx="3563937" cy="3447098"/>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accent4"/>
              </a:buClr>
              <a:buSzPts val="1600"/>
              <a:buFont typeface="Arial"/>
              <a:buChar char="•"/>
            </a:pPr>
            <a:r>
              <a:rPr lang="es-PE" sz="1600">
                <a:solidFill>
                  <a:schemeClr val="dk1"/>
                </a:solidFill>
                <a:latin typeface="Calibri"/>
                <a:ea typeface="Calibri"/>
                <a:cs typeface="Calibri"/>
                <a:sym typeface="Calibri"/>
              </a:rPr>
              <a:t>Un interesado ubicado en este cuadrante debe ser gestionado para mantenerlo informado.</a:t>
            </a:r>
            <a:endParaRPr/>
          </a:p>
          <a:p>
            <a:pPr indent="-80963" lvl="0" marL="182563" marR="0" rtl="0" algn="l">
              <a:spcBef>
                <a:spcPts val="0"/>
              </a:spcBef>
              <a:spcAft>
                <a:spcPts val="0"/>
              </a:spcAft>
              <a:buClr>
                <a:schemeClr val="accent4"/>
              </a:buClr>
              <a:buSzPts val="1600"/>
              <a:buFont typeface="Arial"/>
              <a:buNone/>
            </a:pPr>
            <a:r>
              <a:t/>
            </a:r>
            <a:endParaRPr sz="1600">
              <a:solidFill>
                <a:schemeClr val="dk1"/>
              </a:solidFill>
              <a:latin typeface="Calibri"/>
              <a:ea typeface="Calibri"/>
              <a:cs typeface="Calibri"/>
              <a:sym typeface="Calibri"/>
            </a:endParaRPr>
          </a:p>
          <a:p>
            <a:pPr indent="-182563" lvl="0" marL="182563" marR="0" rtl="0" algn="l">
              <a:spcBef>
                <a:spcPts val="0"/>
              </a:spcBef>
              <a:spcAft>
                <a:spcPts val="0"/>
              </a:spcAft>
              <a:buClr>
                <a:schemeClr val="accent4"/>
              </a:buClr>
              <a:buSzPts val="1600"/>
              <a:buFont typeface="Arial"/>
              <a:buChar char="•"/>
            </a:pPr>
            <a:r>
              <a:rPr lang="es-PE" sz="1600">
                <a:solidFill>
                  <a:schemeClr val="dk1"/>
                </a:solidFill>
                <a:latin typeface="Calibri"/>
                <a:ea typeface="Calibri"/>
                <a:cs typeface="Calibri"/>
                <a:sym typeface="Calibri"/>
              </a:rPr>
              <a:t>Si bien estos interesados </a:t>
            </a:r>
            <a:r>
              <a:rPr b="1" lang="es-PE" sz="1600">
                <a:solidFill>
                  <a:schemeClr val="accent4"/>
                </a:solidFill>
                <a:latin typeface="Calibri"/>
                <a:ea typeface="Calibri"/>
                <a:cs typeface="Calibri"/>
                <a:sym typeface="Calibri"/>
              </a:rPr>
              <a:t>no representan amenaza alguna, </a:t>
            </a:r>
            <a:r>
              <a:rPr lang="es-PE" sz="1600">
                <a:solidFill>
                  <a:schemeClr val="dk1"/>
                </a:solidFill>
                <a:latin typeface="Calibri"/>
                <a:ea typeface="Calibri"/>
                <a:cs typeface="Calibri"/>
                <a:sym typeface="Calibri"/>
              </a:rPr>
              <a:t>el director de proyecto debe construir una relación inteligente con ellos manteniéndolos al tanto del progreso, avance, riesgos o logros que sea oportuno informarles. Ellos pueden devolver </a:t>
            </a:r>
            <a:r>
              <a:rPr i="1" lang="es-PE" sz="1600">
                <a:solidFill>
                  <a:schemeClr val="dk1"/>
                </a:solidFill>
                <a:latin typeface="Calibri"/>
                <a:ea typeface="Calibri"/>
                <a:cs typeface="Calibri"/>
                <a:sym typeface="Calibri"/>
              </a:rPr>
              <a:t>feedback</a:t>
            </a:r>
            <a:r>
              <a:rPr lang="es-PE" sz="1600">
                <a:solidFill>
                  <a:schemeClr val="dk1"/>
                </a:solidFill>
                <a:latin typeface="Calibri"/>
                <a:ea typeface="Calibri"/>
                <a:cs typeface="Calibri"/>
                <a:sym typeface="Calibri"/>
              </a:rPr>
              <a:t> significativo en función de su especialidad o rol en el proyecto.</a:t>
            </a:r>
            <a:endParaRPr/>
          </a:p>
          <a:p>
            <a:pPr indent="-80963" lvl="0" marL="182563" marR="0" rtl="0" algn="l">
              <a:spcBef>
                <a:spcPts val="0"/>
              </a:spcBef>
              <a:spcAft>
                <a:spcPts val="0"/>
              </a:spcAft>
              <a:buClr>
                <a:schemeClr val="accent4"/>
              </a:buClr>
              <a:buSzPts val="1600"/>
              <a:buFont typeface="Arial"/>
              <a:buNone/>
            </a:pPr>
            <a:r>
              <a:t/>
            </a:r>
            <a:endParaRPr sz="1600">
              <a:solidFill>
                <a:schemeClr val="dk1"/>
              </a:solidFill>
              <a:latin typeface="Calibri"/>
              <a:ea typeface="Calibri"/>
              <a:cs typeface="Calibri"/>
              <a:sym typeface="Calibri"/>
            </a:endParaRPr>
          </a:p>
        </p:txBody>
      </p:sp>
      <p:grpSp>
        <p:nvGrpSpPr>
          <p:cNvPr id="453" name="Google Shape;453;p28"/>
          <p:cNvGrpSpPr/>
          <p:nvPr/>
        </p:nvGrpSpPr>
        <p:grpSpPr>
          <a:xfrm>
            <a:off x="4572000" y="920623"/>
            <a:ext cx="4103688" cy="3732241"/>
            <a:chOff x="4572000" y="920623"/>
            <a:chExt cx="4103688" cy="3732241"/>
          </a:xfrm>
        </p:grpSpPr>
        <p:grpSp>
          <p:nvGrpSpPr>
            <p:cNvPr id="454" name="Google Shape;454;p28"/>
            <p:cNvGrpSpPr/>
            <p:nvPr/>
          </p:nvGrpSpPr>
          <p:grpSpPr>
            <a:xfrm>
              <a:off x="6113574" y="1721806"/>
              <a:ext cx="2015491" cy="2064633"/>
              <a:chOff x="4346218" y="1951958"/>
              <a:chExt cx="2015491" cy="2064633"/>
            </a:xfrm>
          </p:grpSpPr>
          <p:grpSp>
            <p:nvGrpSpPr>
              <p:cNvPr id="455" name="Google Shape;455;p28"/>
              <p:cNvGrpSpPr/>
              <p:nvPr/>
            </p:nvGrpSpPr>
            <p:grpSpPr>
              <a:xfrm>
                <a:off x="4346218" y="1951958"/>
                <a:ext cx="2015491" cy="1032587"/>
                <a:chOff x="6000846" y="1933296"/>
                <a:chExt cx="2015491" cy="1032587"/>
              </a:xfrm>
            </p:grpSpPr>
            <p:sp>
              <p:nvSpPr>
                <p:cNvPr id="456" name="Google Shape;456;p28"/>
                <p:cNvSpPr/>
                <p:nvPr/>
              </p:nvSpPr>
              <p:spPr>
                <a:xfrm>
                  <a:off x="7008631"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Gestionar Atentamente (Oportunidades Amenazas</a:t>
                  </a:r>
                  <a:endParaRPr/>
                </a:p>
              </p:txBody>
            </p:sp>
            <p:sp>
              <p:nvSpPr>
                <p:cNvPr id="457" name="Google Shape;457;p28"/>
                <p:cNvSpPr/>
                <p:nvPr/>
              </p:nvSpPr>
              <p:spPr>
                <a:xfrm>
                  <a:off x="6000846"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Mantener satisfecho </a:t>
                  </a:r>
                  <a:endParaRPr/>
                </a:p>
              </p:txBody>
            </p:sp>
          </p:grpSp>
          <p:grpSp>
            <p:nvGrpSpPr>
              <p:cNvPr id="458" name="Google Shape;458;p28"/>
              <p:cNvGrpSpPr/>
              <p:nvPr/>
            </p:nvGrpSpPr>
            <p:grpSpPr>
              <a:xfrm>
                <a:off x="4346218" y="2984004"/>
                <a:ext cx="2015491" cy="1032587"/>
                <a:chOff x="6000846" y="1933296"/>
                <a:chExt cx="2015491" cy="1032587"/>
              </a:xfrm>
            </p:grpSpPr>
            <p:sp>
              <p:nvSpPr>
                <p:cNvPr id="459" name="Google Shape;459;p28"/>
                <p:cNvSpPr/>
                <p:nvPr/>
              </p:nvSpPr>
              <p:spPr>
                <a:xfrm>
                  <a:off x="7008631" y="1933296"/>
                  <a:ext cx="1007706" cy="1032587"/>
                </a:xfrm>
                <a:prstGeom prst="rect">
                  <a:avLst/>
                </a:prstGeom>
                <a:solidFill>
                  <a:schemeClr val="accent4"/>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s-PE" sz="1000">
                      <a:solidFill>
                        <a:schemeClr val="lt1"/>
                      </a:solidFill>
                      <a:latin typeface="Calibri"/>
                      <a:ea typeface="Calibri"/>
                      <a:cs typeface="Calibri"/>
                      <a:sym typeface="Calibri"/>
                    </a:rPr>
                    <a:t>Mantener informado</a:t>
                  </a:r>
                  <a:endParaRPr/>
                </a:p>
              </p:txBody>
            </p:sp>
            <p:sp>
              <p:nvSpPr>
                <p:cNvPr id="460" name="Google Shape;460;p28"/>
                <p:cNvSpPr/>
                <p:nvPr/>
              </p:nvSpPr>
              <p:spPr>
                <a:xfrm>
                  <a:off x="6000846"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Monitorear (esfuerzo</a:t>
                  </a:r>
                  <a:endParaRPr/>
                </a:p>
                <a:p>
                  <a:pPr indent="0" lvl="0" marL="0" marR="0" rtl="0" algn="ctr">
                    <a:spcBef>
                      <a:spcPts val="0"/>
                    </a:spcBef>
                    <a:spcAft>
                      <a:spcPts val="0"/>
                    </a:spcAft>
                    <a:buNone/>
                  </a:pPr>
                  <a:r>
                    <a:rPr lang="es-PE" sz="1000">
                      <a:solidFill>
                        <a:schemeClr val="dk1"/>
                      </a:solidFill>
                      <a:latin typeface="Calibri"/>
                      <a:ea typeface="Calibri"/>
                      <a:cs typeface="Calibri"/>
                      <a:sym typeface="Calibri"/>
                    </a:rPr>
                    <a:t>mínimo)</a:t>
                  </a:r>
                  <a:endParaRPr/>
                </a:p>
              </p:txBody>
            </p:sp>
          </p:grpSp>
        </p:grpSp>
        <p:sp>
          <p:nvSpPr>
            <p:cNvPr id="461" name="Google Shape;461;p28"/>
            <p:cNvSpPr/>
            <p:nvPr/>
          </p:nvSpPr>
          <p:spPr>
            <a:xfrm flipH="1">
              <a:off x="5999750" y="1579694"/>
              <a:ext cx="2289211" cy="2311832"/>
            </a:xfrm>
            <a:prstGeom prst="leftUpArrow">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28"/>
            <p:cNvSpPr txBox="1"/>
            <p:nvPr/>
          </p:nvSpPr>
          <p:spPr>
            <a:xfrm>
              <a:off x="5527109" y="172891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Alto</a:t>
              </a:r>
              <a:endParaRPr/>
            </a:p>
          </p:txBody>
        </p:sp>
        <p:sp>
          <p:nvSpPr>
            <p:cNvPr id="463" name="Google Shape;463;p28"/>
            <p:cNvSpPr txBox="1"/>
            <p:nvPr/>
          </p:nvSpPr>
          <p:spPr>
            <a:xfrm>
              <a:off x="7828176" y="387780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Alto</a:t>
              </a:r>
              <a:endParaRPr/>
            </a:p>
          </p:txBody>
        </p:sp>
        <p:sp>
          <p:nvSpPr>
            <p:cNvPr id="464" name="Google Shape;464;p28"/>
            <p:cNvSpPr txBox="1"/>
            <p:nvPr/>
          </p:nvSpPr>
          <p:spPr>
            <a:xfrm>
              <a:off x="5527109" y="387780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Bajo </a:t>
              </a:r>
              <a:endParaRPr/>
            </a:p>
          </p:txBody>
        </p:sp>
        <p:sp>
          <p:nvSpPr>
            <p:cNvPr id="465" name="Google Shape;465;p28"/>
            <p:cNvSpPr txBox="1"/>
            <p:nvPr/>
          </p:nvSpPr>
          <p:spPr>
            <a:xfrm>
              <a:off x="4851337" y="2616773"/>
              <a:ext cx="1108650"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000">
                  <a:solidFill>
                    <a:schemeClr val="dk1"/>
                  </a:solidFill>
                  <a:latin typeface="Calibri"/>
                  <a:ea typeface="Calibri"/>
                  <a:cs typeface="Calibri"/>
                  <a:sym typeface="Calibri"/>
                </a:rPr>
                <a:t>Poder</a:t>
              </a:r>
              <a:endParaRPr/>
            </a:p>
            <a:p>
              <a:pPr indent="0" lvl="0" marL="0" marR="0" rtl="0" algn="ctr">
                <a:spcBef>
                  <a:spcPts val="0"/>
                </a:spcBef>
                <a:spcAft>
                  <a:spcPts val="0"/>
                </a:spcAft>
                <a:buNone/>
              </a:pPr>
              <a:r>
                <a:rPr b="1" lang="es-PE" sz="1000">
                  <a:solidFill>
                    <a:schemeClr val="dk1"/>
                  </a:solidFill>
                  <a:latin typeface="Calibri"/>
                  <a:ea typeface="Calibri"/>
                  <a:cs typeface="Calibri"/>
                  <a:sym typeface="Calibri"/>
                </a:rPr>
                <a:t>(Nivel de autoridad)</a:t>
              </a:r>
              <a:endParaRPr/>
            </a:p>
          </p:txBody>
        </p:sp>
        <p:sp>
          <p:nvSpPr>
            <p:cNvPr id="466" name="Google Shape;466;p28"/>
            <p:cNvSpPr txBox="1"/>
            <p:nvPr/>
          </p:nvSpPr>
          <p:spPr>
            <a:xfrm>
              <a:off x="6219370" y="3901421"/>
              <a:ext cx="1709518"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000">
                  <a:solidFill>
                    <a:schemeClr val="dk1"/>
                  </a:solidFill>
                  <a:latin typeface="Calibri"/>
                  <a:ea typeface="Calibri"/>
                  <a:cs typeface="Calibri"/>
                  <a:sym typeface="Calibri"/>
                </a:rPr>
                <a:t>Interés</a:t>
              </a:r>
              <a:endParaRPr/>
            </a:p>
            <a:p>
              <a:pPr indent="0" lvl="0" marL="0" marR="0" rtl="0" algn="ctr">
                <a:spcBef>
                  <a:spcPts val="0"/>
                </a:spcBef>
                <a:spcAft>
                  <a:spcPts val="0"/>
                </a:spcAft>
                <a:buNone/>
              </a:pPr>
              <a:r>
                <a:rPr b="1" lang="es-PE" sz="1000">
                  <a:solidFill>
                    <a:schemeClr val="dk1"/>
                  </a:solidFill>
                  <a:latin typeface="Calibri"/>
                  <a:ea typeface="Calibri"/>
                  <a:cs typeface="Calibri"/>
                  <a:sym typeface="Calibri"/>
                </a:rPr>
                <a:t>(Preocupación o conveniencia)</a:t>
              </a:r>
              <a:endParaRPr/>
            </a:p>
          </p:txBody>
        </p:sp>
        <p:sp>
          <p:nvSpPr>
            <p:cNvPr id="467" name="Google Shape;467;p28"/>
            <p:cNvSpPr/>
            <p:nvPr/>
          </p:nvSpPr>
          <p:spPr>
            <a:xfrm>
              <a:off x="4572000" y="920624"/>
              <a:ext cx="4103688" cy="318472"/>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200">
                  <a:solidFill>
                    <a:schemeClr val="lt1"/>
                  </a:solidFill>
                  <a:latin typeface="Calibri"/>
                  <a:ea typeface="Calibri"/>
                  <a:cs typeface="Calibri"/>
                  <a:sym typeface="Calibri"/>
                </a:rPr>
                <a:t>Matriz de poder/interés</a:t>
              </a:r>
              <a:endParaRPr/>
            </a:p>
          </p:txBody>
        </p:sp>
        <p:sp>
          <p:nvSpPr>
            <p:cNvPr id="468" name="Google Shape;468;p28"/>
            <p:cNvSpPr/>
            <p:nvPr/>
          </p:nvSpPr>
          <p:spPr>
            <a:xfrm>
              <a:off x="4572000" y="920623"/>
              <a:ext cx="4103688" cy="3732241"/>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9"/>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MAPA DE PODER / INTERÉS</a:t>
            </a:r>
            <a:endParaRPr/>
          </a:p>
        </p:txBody>
      </p:sp>
      <p:grpSp>
        <p:nvGrpSpPr>
          <p:cNvPr id="475" name="Google Shape;475;p29"/>
          <p:cNvGrpSpPr/>
          <p:nvPr/>
        </p:nvGrpSpPr>
        <p:grpSpPr>
          <a:xfrm>
            <a:off x="326977" y="917244"/>
            <a:ext cx="3740199" cy="394721"/>
            <a:chOff x="287221" y="917244"/>
            <a:chExt cx="4397777" cy="500394"/>
          </a:xfrm>
        </p:grpSpPr>
        <p:sp>
          <p:nvSpPr>
            <p:cNvPr id="476" name="Google Shape;476;p29"/>
            <p:cNvSpPr/>
            <p:nvPr/>
          </p:nvSpPr>
          <p:spPr>
            <a:xfrm>
              <a:off x="503238" y="917244"/>
              <a:ext cx="4181760" cy="500394"/>
            </a:xfrm>
            <a:prstGeom prst="roundRect">
              <a:avLst>
                <a:gd fmla="val 24841" name="adj"/>
              </a:avLst>
            </a:prstGeom>
            <a:solidFill>
              <a:schemeClr val="accent2"/>
            </a:solidFill>
            <a:ln>
              <a:noFill/>
            </a:ln>
          </p:spPr>
          <p:txBody>
            <a:bodyPr anchorCtr="0" anchor="ctr" bIns="45700" lIns="91425" spcFirstLastPara="1" rIns="91425" wrap="square" tIns="45700">
              <a:noAutofit/>
            </a:bodyPr>
            <a:lstStyle/>
            <a:p>
              <a:pPr indent="-1588" lvl="0" marL="6350" marR="0" rtl="0" algn="ctr">
                <a:spcBef>
                  <a:spcPts val="0"/>
                </a:spcBef>
                <a:spcAft>
                  <a:spcPts val="0"/>
                </a:spcAft>
                <a:buNone/>
              </a:pPr>
              <a:r>
                <a:rPr b="1" lang="es-PE" sz="1400">
                  <a:solidFill>
                    <a:schemeClr val="lt1"/>
                  </a:solidFill>
                  <a:latin typeface="Calibri"/>
                  <a:ea typeface="Calibri"/>
                  <a:cs typeface="Calibri"/>
                  <a:sym typeface="Calibri"/>
                </a:rPr>
                <a:t>    Bajo Nivel de Poder y Bajo Nivel de Interés</a:t>
              </a:r>
              <a:endParaRPr/>
            </a:p>
          </p:txBody>
        </p:sp>
        <p:grpSp>
          <p:nvGrpSpPr>
            <p:cNvPr id="477" name="Google Shape;477;p29"/>
            <p:cNvGrpSpPr/>
            <p:nvPr/>
          </p:nvGrpSpPr>
          <p:grpSpPr>
            <a:xfrm>
              <a:off x="287221" y="965530"/>
              <a:ext cx="459474" cy="403823"/>
              <a:chOff x="5892512" y="2805541"/>
              <a:chExt cx="459474" cy="403823"/>
            </a:xfrm>
          </p:grpSpPr>
          <p:sp>
            <p:nvSpPr>
              <p:cNvPr id="478" name="Google Shape;478;p29"/>
              <p:cNvSpPr/>
              <p:nvPr/>
            </p:nvSpPr>
            <p:spPr>
              <a:xfrm>
                <a:off x="5956277" y="2824919"/>
                <a:ext cx="395709" cy="376075"/>
              </a:xfrm>
              <a:prstGeom prst="ellipse">
                <a:avLst/>
              </a:prstGeom>
              <a:solidFill>
                <a:srgbClr val="B837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479" name="Google Shape;479;p2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480" name="Google Shape;480;p29"/>
              <p:cNvSpPr/>
              <p:nvPr/>
            </p:nvSpPr>
            <p:spPr>
              <a:xfrm rot="5400000">
                <a:off x="6076285" y="2946262"/>
                <a:ext cx="186870" cy="122381"/>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grpSp>
      </p:grpSp>
      <p:sp>
        <p:nvSpPr>
          <p:cNvPr id="481" name="Google Shape;481;p29"/>
          <p:cNvSpPr/>
          <p:nvPr/>
        </p:nvSpPr>
        <p:spPr>
          <a:xfrm>
            <a:off x="503238" y="1605377"/>
            <a:ext cx="3563937" cy="29546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accent2"/>
              </a:buClr>
              <a:buSzPts val="1600"/>
              <a:buFont typeface="Arial"/>
              <a:buChar char="•"/>
            </a:pPr>
            <a:r>
              <a:rPr lang="es-PE" sz="1600">
                <a:solidFill>
                  <a:schemeClr val="dk1"/>
                </a:solidFill>
                <a:latin typeface="Calibri"/>
                <a:ea typeface="Calibri"/>
                <a:cs typeface="Calibri"/>
                <a:sym typeface="Calibri"/>
              </a:rPr>
              <a:t>Un interesado ubicado en este cuadrante debe ser gestionado monitoreándolo de forma remota.</a:t>
            </a:r>
            <a:endParaRPr/>
          </a:p>
          <a:p>
            <a:pPr indent="-80963" lvl="0" marL="182563" marR="0" rtl="0" algn="l">
              <a:spcBef>
                <a:spcPts val="0"/>
              </a:spcBef>
              <a:spcAft>
                <a:spcPts val="0"/>
              </a:spcAft>
              <a:buClr>
                <a:schemeClr val="accent2"/>
              </a:buClr>
              <a:buSzPts val="1600"/>
              <a:buFont typeface="Arial"/>
              <a:buNone/>
            </a:pPr>
            <a:r>
              <a:t/>
            </a:r>
            <a:endParaRPr sz="1600">
              <a:solidFill>
                <a:schemeClr val="dk1"/>
              </a:solidFill>
              <a:latin typeface="Calibri"/>
              <a:ea typeface="Calibri"/>
              <a:cs typeface="Calibri"/>
              <a:sym typeface="Calibri"/>
            </a:endParaRPr>
          </a:p>
          <a:p>
            <a:pPr indent="-182563" lvl="0" marL="182563" marR="0" rtl="0" algn="l">
              <a:spcBef>
                <a:spcPts val="0"/>
              </a:spcBef>
              <a:spcAft>
                <a:spcPts val="0"/>
              </a:spcAft>
              <a:buClr>
                <a:schemeClr val="accent2"/>
              </a:buClr>
              <a:buSzPts val="1600"/>
              <a:buFont typeface="Arial"/>
              <a:buChar char="•"/>
            </a:pPr>
            <a:r>
              <a:rPr lang="es-PE" sz="1600">
                <a:solidFill>
                  <a:schemeClr val="dk1"/>
                </a:solidFill>
                <a:latin typeface="Calibri"/>
                <a:ea typeface="Calibri"/>
                <a:cs typeface="Calibri"/>
                <a:sym typeface="Calibri"/>
              </a:rPr>
              <a:t>Dado el bajo interés o bajo poder de estos interesados</a:t>
            </a:r>
            <a:r>
              <a:rPr b="1" lang="es-PE" sz="1600">
                <a:solidFill>
                  <a:schemeClr val="accent2"/>
                </a:solidFill>
                <a:latin typeface="Calibri"/>
                <a:ea typeface="Calibri"/>
                <a:cs typeface="Calibri"/>
                <a:sym typeface="Calibri"/>
              </a:rPr>
              <a:t> el único esfuerzo del director de proyecto es estar atento a algún cambio que pueda darse: </a:t>
            </a:r>
            <a:r>
              <a:rPr lang="es-PE" sz="1600">
                <a:solidFill>
                  <a:schemeClr val="dk1"/>
                </a:solidFill>
                <a:latin typeface="Calibri"/>
                <a:ea typeface="Calibri"/>
                <a:cs typeface="Calibri"/>
                <a:sym typeface="Calibri"/>
              </a:rPr>
              <a:t>ya sea porque de pronto suben su nivel de interés o de pronto adquieren un poder o autoridad relevante.</a:t>
            </a:r>
            <a:endParaRPr/>
          </a:p>
          <a:p>
            <a:pPr indent="-80963" lvl="0" marL="182563" marR="0" rtl="0" algn="l">
              <a:spcBef>
                <a:spcPts val="0"/>
              </a:spcBef>
              <a:spcAft>
                <a:spcPts val="0"/>
              </a:spcAft>
              <a:buClr>
                <a:schemeClr val="accent2"/>
              </a:buClr>
              <a:buSzPts val="1600"/>
              <a:buFont typeface="Arial"/>
              <a:buNone/>
            </a:pPr>
            <a:r>
              <a:t/>
            </a:r>
            <a:endParaRPr sz="1600">
              <a:solidFill>
                <a:schemeClr val="dk1"/>
              </a:solidFill>
              <a:latin typeface="Calibri"/>
              <a:ea typeface="Calibri"/>
              <a:cs typeface="Calibri"/>
              <a:sym typeface="Calibri"/>
            </a:endParaRPr>
          </a:p>
        </p:txBody>
      </p:sp>
      <p:grpSp>
        <p:nvGrpSpPr>
          <p:cNvPr id="482" name="Google Shape;482;p29"/>
          <p:cNvGrpSpPr/>
          <p:nvPr/>
        </p:nvGrpSpPr>
        <p:grpSpPr>
          <a:xfrm>
            <a:off x="4572000" y="920623"/>
            <a:ext cx="4103688" cy="3732241"/>
            <a:chOff x="4572000" y="920623"/>
            <a:chExt cx="4103688" cy="3732241"/>
          </a:xfrm>
        </p:grpSpPr>
        <p:grpSp>
          <p:nvGrpSpPr>
            <p:cNvPr id="483" name="Google Shape;483;p29"/>
            <p:cNvGrpSpPr/>
            <p:nvPr/>
          </p:nvGrpSpPr>
          <p:grpSpPr>
            <a:xfrm>
              <a:off x="6113574" y="1721806"/>
              <a:ext cx="2015491" cy="2064633"/>
              <a:chOff x="4346218" y="1951958"/>
              <a:chExt cx="2015491" cy="2064633"/>
            </a:xfrm>
          </p:grpSpPr>
          <p:grpSp>
            <p:nvGrpSpPr>
              <p:cNvPr id="484" name="Google Shape;484;p29"/>
              <p:cNvGrpSpPr/>
              <p:nvPr/>
            </p:nvGrpSpPr>
            <p:grpSpPr>
              <a:xfrm>
                <a:off x="4346218" y="1951958"/>
                <a:ext cx="2015491" cy="1032587"/>
                <a:chOff x="6000846" y="1933296"/>
                <a:chExt cx="2015491" cy="1032587"/>
              </a:xfrm>
            </p:grpSpPr>
            <p:sp>
              <p:nvSpPr>
                <p:cNvPr id="485" name="Google Shape;485;p29"/>
                <p:cNvSpPr/>
                <p:nvPr/>
              </p:nvSpPr>
              <p:spPr>
                <a:xfrm>
                  <a:off x="7008631"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Gestionar Atentamente (Oportunidades Amenazas</a:t>
                  </a:r>
                  <a:endParaRPr/>
                </a:p>
              </p:txBody>
            </p:sp>
            <p:sp>
              <p:nvSpPr>
                <p:cNvPr id="486" name="Google Shape;486;p29"/>
                <p:cNvSpPr/>
                <p:nvPr/>
              </p:nvSpPr>
              <p:spPr>
                <a:xfrm>
                  <a:off x="6000846"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Mantener satisfecho </a:t>
                  </a:r>
                  <a:endParaRPr/>
                </a:p>
              </p:txBody>
            </p:sp>
          </p:grpSp>
          <p:grpSp>
            <p:nvGrpSpPr>
              <p:cNvPr id="487" name="Google Shape;487;p29"/>
              <p:cNvGrpSpPr/>
              <p:nvPr/>
            </p:nvGrpSpPr>
            <p:grpSpPr>
              <a:xfrm>
                <a:off x="4346218" y="2984004"/>
                <a:ext cx="2015491" cy="1032587"/>
                <a:chOff x="6000846" y="1933296"/>
                <a:chExt cx="2015491" cy="1032587"/>
              </a:xfrm>
            </p:grpSpPr>
            <p:sp>
              <p:nvSpPr>
                <p:cNvPr id="488" name="Google Shape;488;p29"/>
                <p:cNvSpPr/>
                <p:nvPr/>
              </p:nvSpPr>
              <p:spPr>
                <a:xfrm>
                  <a:off x="7008631" y="1933296"/>
                  <a:ext cx="1007706" cy="1032587"/>
                </a:xfrm>
                <a:prstGeom prst="rect">
                  <a:avLst/>
                </a:prstGeom>
                <a:solidFill>
                  <a:srgbClr val="F2F2F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s-PE" sz="1000">
                      <a:solidFill>
                        <a:schemeClr val="dk1"/>
                      </a:solidFill>
                      <a:latin typeface="Calibri"/>
                      <a:ea typeface="Calibri"/>
                      <a:cs typeface="Calibri"/>
                      <a:sym typeface="Calibri"/>
                    </a:rPr>
                    <a:t>Mantener informado</a:t>
                  </a:r>
                  <a:endParaRPr/>
                </a:p>
              </p:txBody>
            </p:sp>
            <p:sp>
              <p:nvSpPr>
                <p:cNvPr id="489" name="Google Shape;489;p29"/>
                <p:cNvSpPr/>
                <p:nvPr/>
              </p:nvSpPr>
              <p:spPr>
                <a:xfrm>
                  <a:off x="6000846" y="1933296"/>
                  <a:ext cx="1007706" cy="1032587"/>
                </a:xfrm>
                <a:prstGeom prst="rect">
                  <a:avLst/>
                </a:prstGeom>
                <a:solidFill>
                  <a:schemeClr val="accent2"/>
                </a:solidFill>
                <a:ln cap="flat" cmpd="sng" w="12700">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s-PE" sz="1000">
                      <a:solidFill>
                        <a:schemeClr val="lt1"/>
                      </a:solidFill>
                      <a:latin typeface="Calibri"/>
                      <a:ea typeface="Calibri"/>
                      <a:cs typeface="Calibri"/>
                      <a:sym typeface="Calibri"/>
                    </a:rPr>
                    <a:t>Monitorear (esfuerzo</a:t>
                  </a:r>
                  <a:endParaRPr/>
                </a:p>
                <a:p>
                  <a:pPr indent="0" lvl="0" marL="0" marR="0" rtl="0" algn="ctr">
                    <a:spcBef>
                      <a:spcPts val="0"/>
                    </a:spcBef>
                    <a:spcAft>
                      <a:spcPts val="0"/>
                    </a:spcAft>
                    <a:buNone/>
                  </a:pPr>
                  <a:r>
                    <a:rPr b="1" lang="es-PE" sz="1000">
                      <a:solidFill>
                        <a:schemeClr val="lt1"/>
                      </a:solidFill>
                      <a:latin typeface="Calibri"/>
                      <a:ea typeface="Calibri"/>
                      <a:cs typeface="Calibri"/>
                      <a:sym typeface="Calibri"/>
                    </a:rPr>
                    <a:t>mínimo)</a:t>
                  </a:r>
                  <a:endParaRPr/>
                </a:p>
              </p:txBody>
            </p:sp>
          </p:grpSp>
        </p:grpSp>
        <p:sp>
          <p:nvSpPr>
            <p:cNvPr id="490" name="Google Shape;490;p29"/>
            <p:cNvSpPr/>
            <p:nvPr/>
          </p:nvSpPr>
          <p:spPr>
            <a:xfrm flipH="1">
              <a:off x="5999750" y="1579694"/>
              <a:ext cx="2289211" cy="2311832"/>
            </a:xfrm>
            <a:prstGeom prst="leftUpArrow">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29"/>
            <p:cNvSpPr txBox="1"/>
            <p:nvPr/>
          </p:nvSpPr>
          <p:spPr>
            <a:xfrm>
              <a:off x="5527109" y="172891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Alto</a:t>
              </a:r>
              <a:endParaRPr/>
            </a:p>
          </p:txBody>
        </p:sp>
        <p:sp>
          <p:nvSpPr>
            <p:cNvPr id="492" name="Google Shape;492;p29"/>
            <p:cNvSpPr txBox="1"/>
            <p:nvPr/>
          </p:nvSpPr>
          <p:spPr>
            <a:xfrm>
              <a:off x="7828176" y="387780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Alto</a:t>
              </a:r>
              <a:endParaRPr/>
            </a:p>
          </p:txBody>
        </p:sp>
        <p:sp>
          <p:nvSpPr>
            <p:cNvPr id="493" name="Google Shape;493;p29"/>
            <p:cNvSpPr txBox="1"/>
            <p:nvPr/>
          </p:nvSpPr>
          <p:spPr>
            <a:xfrm>
              <a:off x="5527109" y="3877802"/>
              <a:ext cx="453585"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1000">
                  <a:solidFill>
                    <a:schemeClr val="dk1"/>
                  </a:solidFill>
                  <a:latin typeface="Calibri"/>
                  <a:ea typeface="Calibri"/>
                  <a:cs typeface="Calibri"/>
                  <a:sym typeface="Calibri"/>
                </a:rPr>
                <a:t>Bajo </a:t>
              </a:r>
              <a:endParaRPr/>
            </a:p>
          </p:txBody>
        </p:sp>
        <p:sp>
          <p:nvSpPr>
            <p:cNvPr id="494" name="Google Shape;494;p29"/>
            <p:cNvSpPr txBox="1"/>
            <p:nvPr/>
          </p:nvSpPr>
          <p:spPr>
            <a:xfrm>
              <a:off x="4851337" y="2616773"/>
              <a:ext cx="1108650"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000">
                  <a:solidFill>
                    <a:schemeClr val="dk1"/>
                  </a:solidFill>
                  <a:latin typeface="Calibri"/>
                  <a:ea typeface="Calibri"/>
                  <a:cs typeface="Calibri"/>
                  <a:sym typeface="Calibri"/>
                </a:rPr>
                <a:t>Poder</a:t>
              </a:r>
              <a:endParaRPr/>
            </a:p>
            <a:p>
              <a:pPr indent="0" lvl="0" marL="0" marR="0" rtl="0" algn="ctr">
                <a:spcBef>
                  <a:spcPts val="0"/>
                </a:spcBef>
                <a:spcAft>
                  <a:spcPts val="0"/>
                </a:spcAft>
                <a:buNone/>
              </a:pPr>
              <a:r>
                <a:rPr b="1" lang="es-PE" sz="1000">
                  <a:solidFill>
                    <a:schemeClr val="dk1"/>
                  </a:solidFill>
                  <a:latin typeface="Calibri"/>
                  <a:ea typeface="Calibri"/>
                  <a:cs typeface="Calibri"/>
                  <a:sym typeface="Calibri"/>
                </a:rPr>
                <a:t>(Nivel de autoridad)</a:t>
              </a:r>
              <a:endParaRPr/>
            </a:p>
          </p:txBody>
        </p:sp>
        <p:sp>
          <p:nvSpPr>
            <p:cNvPr id="495" name="Google Shape;495;p29"/>
            <p:cNvSpPr txBox="1"/>
            <p:nvPr/>
          </p:nvSpPr>
          <p:spPr>
            <a:xfrm>
              <a:off x="6219370" y="3901421"/>
              <a:ext cx="1709518"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1000">
                  <a:solidFill>
                    <a:schemeClr val="dk1"/>
                  </a:solidFill>
                  <a:latin typeface="Calibri"/>
                  <a:ea typeface="Calibri"/>
                  <a:cs typeface="Calibri"/>
                  <a:sym typeface="Calibri"/>
                </a:rPr>
                <a:t>Interés</a:t>
              </a:r>
              <a:endParaRPr/>
            </a:p>
            <a:p>
              <a:pPr indent="0" lvl="0" marL="0" marR="0" rtl="0" algn="ctr">
                <a:spcBef>
                  <a:spcPts val="0"/>
                </a:spcBef>
                <a:spcAft>
                  <a:spcPts val="0"/>
                </a:spcAft>
                <a:buNone/>
              </a:pPr>
              <a:r>
                <a:rPr b="1" lang="es-PE" sz="1000">
                  <a:solidFill>
                    <a:schemeClr val="dk1"/>
                  </a:solidFill>
                  <a:latin typeface="Calibri"/>
                  <a:ea typeface="Calibri"/>
                  <a:cs typeface="Calibri"/>
                  <a:sym typeface="Calibri"/>
                </a:rPr>
                <a:t>(Preocupación o conveniencia)</a:t>
              </a:r>
              <a:endParaRPr/>
            </a:p>
          </p:txBody>
        </p:sp>
        <p:sp>
          <p:nvSpPr>
            <p:cNvPr id="496" name="Google Shape;496;p29"/>
            <p:cNvSpPr/>
            <p:nvPr/>
          </p:nvSpPr>
          <p:spPr>
            <a:xfrm>
              <a:off x="4572000" y="920624"/>
              <a:ext cx="4103688" cy="318472"/>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200">
                  <a:solidFill>
                    <a:schemeClr val="lt1"/>
                  </a:solidFill>
                  <a:latin typeface="Calibri"/>
                  <a:ea typeface="Calibri"/>
                  <a:cs typeface="Calibri"/>
                  <a:sym typeface="Calibri"/>
                </a:rPr>
                <a:t>Matriz de poder/interés</a:t>
              </a:r>
              <a:endParaRPr/>
            </a:p>
          </p:txBody>
        </p:sp>
        <p:sp>
          <p:nvSpPr>
            <p:cNvPr id="497" name="Google Shape;497;p29"/>
            <p:cNvSpPr/>
            <p:nvPr/>
          </p:nvSpPr>
          <p:spPr>
            <a:xfrm>
              <a:off x="4572000" y="920623"/>
              <a:ext cx="4103688" cy="3732241"/>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3"/>
          <p:cNvSpPr/>
          <p:nvPr/>
        </p:nvSpPr>
        <p:spPr>
          <a:xfrm>
            <a:off x="6918960" y="5364482"/>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 name="Google Shape;63;p3"/>
          <p:cNvSpPr txBox="1"/>
          <p:nvPr/>
        </p:nvSpPr>
        <p:spPr>
          <a:xfrm>
            <a:off x="1282300" y="918374"/>
            <a:ext cx="4835279" cy="215443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400">
                <a:solidFill>
                  <a:schemeClr val="dk1"/>
                </a:solidFill>
                <a:latin typeface="Calibri"/>
                <a:ea typeface="Calibri"/>
                <a:cs typeface="Calibri"/>
                <a:sym typeface="Calibri"/>
              </a:rPr>
              <a:t>En esta sesión:</a:t>
            </a:r>
            <a:endParaRPr/>
          </a:p>
          <a:p>
            <a:pPr indent="0" lvl="0" marL="11725" marR="0" rtl="0" algn="l">
              <a:spcBef>
                <a:spcPts val="0"/>
              </a:spcBef>
              <a:spcAft>
                <a:spcPts val="0"/>
              </a:spcAft>
              <a:buNone/>
            </a:pPr>
            <a:r>
              <a:t/>
            </a:r>
            <a:endParaRPr b="1" sz="1400">
              <a:solidFill>
                <a:schemeClr val="dk1"/>
              </a:solidFill>
              <a:latin typeface="Calibri"/>
              <a:ea typeface="Calibri"/>
              <a:cs typeface="Calibri"/>
              <a:sym typeface="Calibri"/>
            </a:endParaRPr>
          </a:p>
          <a:p>
            <a:pPr indent="-168275" lvl="0" marL="180000" marR="0" rtl="0" algn="l">
              <a:spcBef>
                <a:spcPts val="0"/>
              </a:spcBef>
              <a:spcAft>
                <a:spcPts val="0"/>
              </a:spcAft>
              <a:buClr>
                <a:srgbClr val="EE4639"/>
              </a:buClr>
              <a:buSzPts val="1400"/>
              <a:buFont typeface="Arial"/>
              <a:buChar char="•"/>
            </a:pPr>
            <a:r>
              <a:rPr b="1" lang="es-PE" sz="1400">
                <a:solidFill>
                  <a:schemeClr val="dk1"/>
                </a:solidFill>
                <a:latin typeface="Calibri"/>
                <a:ea typeface="Calibri"/>
                <a:cs typeface="Calibri"/>
                <a:sym typeface="Calibri"/>
              </a:rPr>
              <a:t>Comprenderás </a:t>
            </a:r>
            <a:r>
              <a:rPr lang="es-PE" sz="1400">
                <a:solidFill>
                  <a:schemeClr val="dk1"/>
                </a:solidFill>
                <a:latin typeface="Calibri"/>
                <a:ea typeface="Calibri"/>
                <a:cs typeface="Calibri"/>
                <a:sym typeface="Calibri"/>
              </a:rPr>
              <a:t>la importancia de identificar a todos los interesados de un proyecto.</a:t>
            </a:r>
            <a:endParaRPr/>
          </a:p>
          <a:p>
            <a:pPr indent="-79375" lvl="0" marL="180000" marR="0" rtl="0" algn="l">
              <a:spcBef>
                <a:spcPts val="0"/>
              </a:spcBef>
              <a:spcAft>
                <a:spcPts val="0"/>
              </a:spcAft>
              <a:buClr>
                <a:srgbClr val="EE4639"/>
              </a:buClr>
              <a:buSzPts val="1400"/>
              <a:buFont typeface="Arial"/>
              <a:buNone/>
            </a:pPr>
            <a:r>
              <a:t/>
            </a:r>
            <a:endParaRPr b="1" sz="1400">
              <a:solidFill>
                <a:schemeClr val="dk1"/>
              </a:solidFill>
              <a:latin typeface="Calibri"/>
              <a:ea typeface="Calibri"/>
              <a:cs typeface="Calibri"/>
              <a:sym typeface="Calibri"/>
            </a:endParaRPr>
          </a:p>
          <a:p>
            <a:pPr indent="-168275" lvl="0" marL="180000" marR="0" rtl="0" algn="l">
              <a:spcBef>
                <a:spcPts val="0"/>
              </a:spcBef>
              <a:spcAft>
                <a:spcPts val="0"/>
              </a:spcAft>
              <a:buClr>
                <a:srgbClr val="EE4639"/>
              </a:buClr>
              <a:buSzPts val="1400"/>
              <a:buFont typeface="Arial"/>
              <a:buChar char="•"/>
            </a:pPr>
            <a:r>
              <a:rPr b="1" lang="es-PE" sz="1400">
                <a:solidFill>
                  <a:schemeClr val="dk1"/>
                </a:solidFill>
                <a:latin typeface="Calibri"/>
                <a:ea typeface="Calibri"/>
                <a:cs typeface="Calibri"/>
                <a:sym typeface="Calibri"/>
              </a:rPr>
              <a:t>Identificarás </a:t>
            </a:r>
            <a:r>
              <a:rPr lang="es-PE" sz="1400">
                <a:solidFill>
                  <a:schemeClr val="dk1"/>
                </a:solidFill>
                <a:latin typeface="Calibri"/>
                <a:ea typeface="Calibri"/>
                <a:cs typeface="Calibri"/>
                <a:sym typeface="Calibri"/>
              </a:rPr>
              <a:t>a los principales interesados cuya participación es muy habitual.</a:t>
            </a:r>
            <a:endParaRPr/>
          </a:p>
          <a:p>
            <a:pPr indent="-79375" lvl="0" marL="180000" marR="0" rtl="0" algn="l">
              <a:spcBef>
                <a:spcPts val="0"/>
              </a:spcBef>
              <a:spcAft>
                <a:spcPts val="0"/>
              </a:spcAft>
              <a:buClr>
                <a:srgbClr val="EE4639"/>
              </a:buClr>
              <a:buSzPts val="1400"/>
              <a:buFont typeface="Arial"/>
              <a:buNone/>
            </a:pPr>
            <a:r>
              <a:t/>
            </a:r>
            <a:endParaRPr b="1" sz="1400">
              <a:solidFill>
                <a:schemeClr val="dk1"/>
              </a:solidFill>
              <a:latin typeface="Calibri"/>
              <a:ea typeface="Calibri"/>
              <a:cs typeface="Calibri"/>
              <a:sym typeface="Calibri"/>
            </a:endParaRPr>
          </a:p>
          <a:p>
            <a:pPr indent="-168275" lvl="0" marL="180000" marR="0" rtl="0" algn="l">
              <a:spcBef>
                <a:spcPts val="0"/>
              </a:spcBef>
              <a:spcAft>
                <a:spcPts val="0"/>
              </a:spcAft>
              <a:buClr>
                <a:srgbClr val="EE4639"/>
              </a:buClr>
              <a:buSzPts val="1400"/>
              <a:buFont typeface="Arial"/>
              <a:buChar char="•"/>
            </a:pPr>
            <a:r>
              <a:rPr b="1" lang="es-PE" sz="1400">
                <a:solidFill>
                  <a:schemeClr val="dk1"/>
                </a:solidFill>
                <a:latin typeface="Calibri"/>
                <a:ea typeface="Calibri"/>
                <a:cs typeface="Calibri"/>
                <a:sym typeface="Calibri"/>
              </a:rPr>
              <a:t>Entenderás </a:t>
            </a:r>
            <a:r>
              <a:rPr lang="es-PE" sz="1400">
                <a:solidFill>
                  <a:schemeClr val="dk1"/>
                </a:solidFill>
                <a:latin typeface="Calibri"/>
                <a:ea typeface="Calibri"/>
                <a:cs typeface="Calibri"/>
                <a:sym typeface="Calibri"/>
              </a:rPr>
              <a:t>la importancia del registro de interesados y su permanente actualización.</a:t>
            </a:r>
            <a:endParaRPr/>
          </a:p>
        </p:txBody>
      </p:sp>
      <p:pic>
        <p:nvPicPr>
          <p:cNvPr id="64" name="Google Shape;64;p3"/>
          <p:cNvPicPr preferRelativeResize="0"/>
          <p:nvPr/>
        </p:nvPicPr>
        <p:blipFill rotWithShape="1">
          <a:blip r:embed="rId3">
            <a:alphaModFix/>
          </a:blip>
          <a:srcRect b="0" l="0" r="0" t="0"/>
          <a:stretch/>
        </p:blipFill>
        <p:spPr>
          <a:xfrm>
            <a:off x="1010841" y="954887"/>
            <a:ext cx="117851" cy="121369"/>
          </a:xfrm>
          <a:prstGeom prst="rect">
            <a:avLst/>
          </a:prstGeom>
          <a:noFill/>
          <a:ln>
            <a:noFill/>
          </a:ln>
        </p:spPr>
      </p:pic>
      <p:sp>
        <p:nvSpPr>
          <p:cNvPr id="65" name="Google Shape;65;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6" name="Google Shape;66;p3"/>
          <p:cNvPicPr preferRelativeResize="0"/>
          <p:nvPr/>
        </p:nvPicPr>
        <p:blipFill rotWithShape="1">
          <a:blip r:embed="rId4">
            <a:alphaModFix amt="42000"/>
          </a:blip>
          <a:srcRect b="0" l="0" r="0" t="0"/>
          <a:stretch/>
        </p:blipFill>
        <p:spPr>
          <a:xfrm>
            <a:off x="6986663" y="3052733"/>
            <a:ext cx="1689027" cy="2181257"/>
          </a:xfrm>
          <a:prstGeom prst="rect">
            <a:avLst/>
          </a:prstGeom>
          <a:noFill/>
          <a:ln>
            <a:noFill/>
          </a:ln>
        </p:spPr>
      </p:pic>
      <p:sp>
        <p:nvSpPr>
          <p:cNvPr id="67" name="Google Shape;67;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INTRODUCCIÓN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0"/>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MAPA DE PODER / INTERÉS</a:t>
            </a:r>
            <a:endParaRPr/>
          </a:p>
        </p:txBody>
      </p:sp>
      <p:sp>
        <p:nvSpPr>
          <p:cNvPr id="504" name="Google Shape;504;p30"/>
          <p:cNvSpPr txBox="1"/>
          <p:nvPr/>
        </p:nvSpPr>
        <p:spPr>
          <a:xfrm>
            <a:off x="509458" y="918248"/>
            <a:ext cx="2701255"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MEJORES PRÁCTICAS</a:t>
            </a:r>
            <a:endParaRPr b="1" sz="1600">
              <a:solidFill>
                <a:schemeClr val="dk1"/>
              </a:solidFill>
              <a:latin typeface="Calibri"/>
              <a:ea typeface="Calibri"/>
              <a:cs typeface="Calibri"/>
              <a:sym typeface="Calibri"/>
            </a:endParaRPr>
          </a:p>
        </p:txBody>
      </p:sp>
      <p:sp>
        <p:nvSpPr>
          <p:cNvPr id="505" name="Google Shape;505;p30"/>
          <p:cNvSpPr/>
          <p:nvPr/>
        </p:nvSpPr>
        <p:spPr>
          <a:xfrm>
            <a:off x="510361" y="1357229"/>
            <a:ext cx="2602843" cy="2278599"/>
          </a:xfrm>
          <a:prstGeom prst="wedgeRoundRectCallout">
            <a:avLst>
              <a:gd fmla="val 62245" name="adj1"/>
              <a:gd fmla="val 66272" name="adj2"/>
              <a:gd fmla="val 16667" name="adj3"/>
            </a:avLst>
          </a:prstGeom>
          <a:solidFill>
            <a:srgbClr val="DDEEC7"/>
          </a:solidFill>
          <a:ln>
            <a:noFill/>
          </a:ln>
        </p:spPr>
        <p:txBody>
          <a:bodyPr anchorCtr="0" anchor="t" bIns="45700" lIns="108000" spcFirstLastPara="1" rIns="0" wrap="square" tIns="72000">
            <a:noAutofit/>
          </a:bodyPr>
          <a:lstStyle/>
          <a:p>
            <a:pPr indent="0" lvl="0" marL="0" marR="0" rtl="0" algn="l">
              <a:spcBef>
                <a:spcPts val="0"/>
              </a:spcBef>
              <a:spcAft>
                <a:spcPts val="0"/>
              </a:spcAft>
              <a:buNone/>
            </a:pPr>
            <a:r>
              <a:rPr b="1" lang="es-PE" sz="1200">
                <a:solidFill>
                  <a:schemeClr val="dk1"/>
                </a:solidFill>
                <a:latin typeface="Calibri"/>
                <a:ea typeface="Calibri"/>
                <a:cs typeface="Calibri"/>
                <a:sym typeface="Calibri"/>
              </a:rPr>
              <a:t>Análisis dinámico</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El mapa de poder-interés debe ser revisado y actualizado regularmente para reflejar cambios en la situación del proyecto o en las prioridades de los interesados.</a:t>
            </a:r>
            <a:endParaRPr sz="1200">
              <a:solidFill>
                <a:schemeClr val="dk1"/>
              </a:solidFill>
              <a:latin typeface="Calibri"/>
              <a:ea typeface="Calibri"/>
              <a:cs typeface="Calibri"/>
              <a:sym typeface="Calibri"/>
            </a:endParaRPr>
          </a:p>
        </p:txBody>
      </p:sp>
      <p:sp>
        <p:nvSpPr>
          <p:cNvPr id="506" name="Google Shape;506;p30"/>
          <p:cNvSpPr/>
          <p:nvPr/>
        </p:nvSpPr>
        <p:spPr>
          <a:xfrm>
            <a:off x="6070645" y="1357229"/>
            <a:ext cx="2602843" cy="2278599"/>
          </a:xfrm>
          <a:prstGeom prst="wedgeRoundRectCallout">
            <a:avLst>
              <a:gd fmla="val -60024" name="adj1"/>
              <a:gd fmla="val 65837" name="adj2"/>
              <a:gd fmla="val 16667" name="adj3"/>
            </a:avLst>
          </a:prstGeom>
          <a:solidFill>
            <a:srgbClr val="DDEEC7"/>
          </a:solidFill>
          <a:ln>
            <a:noFill/>
          </a:ln>
        </p:spPr>
        <p:txBody>
          <a:bodyPr anchorCtr="0" anchor="t" bIns="45700" lIns="108000" spcFirstLastPara="1" rIns="36000" wrap="square" tIns="72000">
            <a:noAutofit/>
          </a:bodyPr>
          <a:lstStyle/>
          <a:p>
            <a:pPr indent="0" lvl="0" marL="0" marR="0" rtl="0" algn="l">
              <a:spcBef>
                <a:spcPts val="0"/>
              </a:spcBef>
              <a:spcAft>
                <a:spcPts val="0"/>
              </a:spcAft>
              <a:buNone/>
            </a:pPr>
            <a:r>
              <a:rPr b="1" lang="es-PE" sz="1200">
                <a:solidFill>
                  <a:schemeClr val="dk1"/>
                </a:solidFill>
                <a:latin typeface="Calibri"/>
                <a:ea typeface="Calibri"/>
                <a:cs typeface="Calibri"/>
                <a:sym typeface="Calibri"/>
              </a:rPr>
              <a:t>Involucramiento proactivo</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Para los interesados con alto poder e interés, es crucial un involucramiento proactivo y constante, asegurando que sus preocupaciones y expectativas sean abordadas adecuadamente.</a:t>
            </a:r>
            <a:endParaRPr sz="1200">
              <a:solidFill>
                <a:schemeClr val="dk1"/>
              </a:solidFill>
              <a:latin typeface="Calibri"/>
              <a:ea typeface="Calibri"/>
              <a:cs typeface="Calibri"/>
              <a:sym typeface="Calibri"/>
            </a:endParaRPr>
          </a:p>
        </p:txBody>
      </p:sp>
      <p:sp>
        <p:nvSpPr>
          <p:cNvPr id="507" name="Google Shape;507;p30"/>
          <p:cNvSpPr/>
          <p:nvPr/>
        </p:nvSpPr>
        <p:spPr>
          <a:xfrm>
            <a:off x="3290503" y="1357229"/>
            <a:ext cx="2602843" cy="2278599"/>
          </a:xfrm>
          <a:prstGeom prst="wedgeRoundRectCallout">
            <a:avLst>
              <a:gd fmla="val 8051" name="adj1"/>
              <a:gd fmla="val 66524" name="adj2"/>
              <a:gd fmla="val 16667" name="adj3"/>
            </a:avLst>
          </a:prstGeom>
          <a:solidFill>
            <a:srgbClr val="DDEEC7"/>
          </a:solidFill>
          <a:ln>
            <a:noFill/>
          </a:ln>
        </p:spPr>
        <p:txBody>
          <a:bodyPr anchorCtr="0" anchor="t" bIns="45700" lIns="108000" spcFirstLastPara="1" rIns="36000" wrap="square" tIns="72000">
            <a:noAutofit/>
          </a:bodyPr>
          <a:lstStyle/>
          <a:p>
            <a:pPr indent="0" lvl="0" marL="0" marR="0" rtl="0" algn="l">
              <a:spcBef>
                <a:spcPts val="0"/>
              </a:spcBef>
              <a:spcAft>
                <a:spcPts val="0"/>
              </a:spcAft>
              <a:buNone/>
            </a:pPr>
            <a:r>
              <a:rPr b="1" lang="es-PE" sz="1200">
                <a:solidFill>
                  <a:schemeClr val="dk1"/>
                </a:solidFill>
                <a:latin typeface="Calibri"/>
                <a:ea typeface="Calibri"/>
                <a:cs typeface="Calibri"/>
                <a:sym typeface="Calibri"/>
              </a:rPr>
              <a:t>Estrategias diferenciadas</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Implementar diferentes enfoques para manejar interesados en cada cuadrante del mapa. Por ejemplo, aquellos con alto poder y bajo interés podrían necesitar una estrategia de mantenimiento, mientras que aquellos con bajo poder, pero con alto interés podrían requerir una estrategia de monitoreo cercano.</a:t>
            </a:r>
            <a:endParaRPr sz="1200">
              <a:solidFill>
                <a:schemeClr val="dk1"/>
              </a:solidFill>
              <a:latin typeface="Calibri"/>
              <a:ea typeface="Calibri"/>
              <a:cs typeface="Calibri"/>
              <a:sym typeface="Calibri"/>
            </a:endParaRPr>
          </a:p>
        </p:txBody>
      </p:sp>
      <p:pic>
        <p:nvPicPr>
          <p:cNvPr id="508" name="Google Shape;508;p30"/>
          <p:cNvPicPr preferRelativeResize="0"/>
          <p:nvPr/>
        </p:nvPicPr>
        <p:blipFill rotWithShape="1">
          <a:blip r:embed="rId3">
            <a:alphaModFix/>
          </a:blip>
          <a:srcRect b="0" l="0" r="0" t="0"/>
          <a:stretch/>
        </p:blipFill>
        <p:spPr>
          <a:xfrm>
            <a:off x="3727807" y="3893975"/>
            <a:ext cx="1688387" cy="1360715"/>
          </a:xfrm>
          <a:prstGeom prst="rect">
            <a:avLst/>
          </a:prstGeom>
          <a:noFill/>
          <a:ln>
            <a:noFill/>
          </a:ln>
        </p:spPr>
      </p:pic>
      <p:sp>
        <p:nvSpPr>
          <p:cNvPr id="509" name="Google Shape;509;p30"/>
          <p:cNvSpPr/>
          <p:nvPr/>
        </p:nvSpPr>
        <p:spPr>
          <a:xfrm>
            <a:off x="3520911" y="3860027"/>
            <a:ext cx="2139885" cy="1395644"/>
          </a:xfrm>
          <a:prstGeom prst="roundRect">
            <a:avLst>
              <a:gd fmla="val 6535" name="adj"/>
            </a:avLst>
          </a:prstGeom>
          <a:noFill/>
          <a:ln cap="flat" cmpd="sng" w="9525">
            <a:solidFill>
              <a:srgbClr val="7150A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1"/>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5" name="Google Shape;515;p31"/>
          <p:cNvGrpSpPr/>
          <p:nvPr/>
        </p:nvGrpSpPr>
        <p:grpSpPr>
          <a:xfrm>
            <a:off x="2506315" y="2194222"/>
            <a:ext cx="4581728" cy="1326557"/>
            <a:chOff x="2403187" y="2211377"/>
            <a:chExt cx="4581728" cy="1326557"/>
          </a:xfrm>
        </p:grpSpPr>
        <p:sp>
          <p:nvSpPr>
            <p:cNvPr id="516" name="Google Shape;516;p31"/>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3600">
                  <a:solidFill>
                    <a:schemeClr val="lt1"/>
                  </a:solidFill>
                  <a:latin typeface="Arial"/>
                  <a:ea typeface="Arial"/>
                  <a:cs typeface="Arial"/>
                  <a:sym typeface="Arial"/>
                </a:rPr>
                <a:t>CONCLUSIONES</a:t>
              </a:r>
              <a:br>
                <a:rPr lang="es-PE" sz="3600">
                  <a:solidFill>
                    <a:schemeClr val="lt1"/>
                  </a:solidFill>
                  <a:latin typeface="Arial"/>
                  <a:ea typeface="Arial"/>
                  <a:cs typeface="Arial"/>
                  <a:sym typeface="Arial"/>
                </a:rPr>
              </a:br>
              <a:r>
                <a:rPr b="1" lang="es-PE" sz="3600">
                  <a:solidFill>
                    <a:schemeClr val="lt1"/>
                  </a:solidFill>
                  <a:latin typeface="Arial"/>
                  <a:ea typeface="Arial"/>
                  <a:cs typeface="Arial"/>
                  <a:sym typeface="Arial"/>
                </a:rPr>
                <a:t>MÁS REFERENCIAS</a:t>
              </a:r>
              <a:endParaRPr/>
            </a:p>
          </p:txBody>
        </p:sp>
        <p:pic>
          <p:nvPicPr>
            <p:cNvPr id="517" name="Google Shape;517;p31"/>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518" name="Google Shape;518;p31"/>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32"/>
          <p:cNvSpPr txBox="1"/>
          <p:nvPr/>
        </p:nvSpPr>
        <p:spPr>
          <a:xfrm>
            <a:off x="1279545" y="912813"/>
            <a:ext cx="5401173" cy="40934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400">
                <a:solidFill>
                  <a:schemeClr val="dk1"/>
                </a:solidFill>
                <a:latin typeface="Calibri"/>
                <a:ea typeface="Calibri"/>
                <a:cs typeface="Calibri"/>
                <a:sym typeface="Calibri"/>
              </a:rPr>
              <a:t>La identificación de interesados es el proceso mediante el cual el equipo de proyecto identifica a todas las personas, grupos, y organizaciones que pueden impactar o verse impactados por el proyecto.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El patrocinador es una figura clave que asegura los recursos necesarios y apoya al proyecto en su totalidad.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El cliente no solo es el receptor final del producto o servicio, sino también la entidad que define los requerimientos del proyecto.</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Los usuarios son aquellas personas o grupos que interactuarán directamente con el producto o servicio.</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El equipo de proyecto está compuesto por individuos con habilidades y competencias específicas necesarias para llevar a cabo las actividades del proyecto.</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El Registro de Interesados es un documento vivo que centraliza la información relevante sobre los interesados del proyecto.</a:t>
            </a:r>
            <a:endParaRPr/>
          </a:p>
        </p:txBody>
      </p:sp>
      <p:pic>
        <p:nvPicPr>
          <p:cNvPr id="526" name="Google Shape;526;p32"/>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527" name="Google Shape;527;p32"/>
          <p:cNvPicPr preferRelativeResize="0"/>
          <p:nvPr/>
        </p:nvPicPr>
        <p:blipFill rotWithShape="1">
          <a:blip r:embed="rId3">
            <a:alphaModFix/>
          </a:blip>
          <a:srcRect b="0" l="0" r="0" t="0"/>
          <a:stretch/>
        </p:blipFill>
        <p:spPr>
          <a:xfrm>
            <a:off x="1011260" y="1823142"/>
            <a:ext cx="114138" cy="117546"/>
          </a:xfrm>
          <a:prstGeom prst="rect">
            <a:avLst/>
          </a:prstGeom>
          <a:noFill/>
          <a:ln>
            <a:noFill/>
          </a:ln>
        </p:spPr>
      </p:pic>
      <p:sp>
        <p:nvSpPr>
          <p:cNvPr id="528" name="Google Shape;528;p32"/>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29" name="Google Shape;529;p32"/>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530" name="Google Shape;530;p3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CONCLUSIONES </a:t>
            </a:r>
            <a:endParaRPr/>
          </a:p>
        </p:txBody>
      </p:sp>
      <p:pic>
        <p:nvPicPr>
          <p:cNvPr id="531" name="Google Shape;531;p32"/>
          <p:cNvPicPr preferRelativeResize="0"/>
          <p:nvPr/>
        </p:nvPicPr>
        <p:blipFill rotWithShape="1">
          <a:blip r:embed="rId3">
            <a:alphaModFix/>
          </a:blip>
          <a:srcRect b="0" l="0" r="0" t="0"/>
          <a:stretch/>
        </p:blipFill>
        <p:spPr>
          <a:xfrm>
            <a:off x="1011260" y="2450332"/>
            <a:ext cx="114138" cy="117546"/>
          </a:xfrm>
          <a:prstGeom prst="rect">
            <a:avLst/>
          </a:prstGeom>
          <a:noFill/>
          <a:ln>
            <a:noFill/>
          </a:ln>
        </p:spPr>
      </p:pic>
      <p:pic>
        <p:nvPicPr>
          <p:cNvPr id="532" name="Google Shape;532;p32"/>
          <p:cNvPicPr preferRelativeResize="0"/>
          <p:nvPr/>
        </p:nvPicPr>
        <p:blipFill rotWithShape="1">
          <a:blip r:embed="rId3">
            <a:alphaModFix/>
          </a:blip>
          <a:srcRect b="0" l="0" r="0" t="0"/>
          <a:stretch/>
        </p:blipFill>
        <p:spPr>
          <a:xfrm>
            <a:off x="1011260" y="3098404"/>
            <a:ext cx="114138" cy="117546"/>
          </a:xfrm>
          <a:prstGeom prst="rect">
            <a:avLst/>
          </a:prstGeom>
          <a:noFill/>
          <a:ln>
            <a:noFill/>
          </a:ln>
        </p:spPr>
      </p:pic>
      <p:pic>
        <p:nvPicPr>
          <p:cNvPr id="533" name="Google Shape;533;p32"/>
          <p:cNvPicPr preferRelativeResize="0"/>
          <p:nvPr/>
        </p:nvPicPr>
        <p:blipFill rotWithShape="1">
          <a:blip r:embed="rId3">
            <a:alphaModFix/>
          </a:blip>
          <a:srcRect b="0" l="0" r="0" t="0"/>
          <a:stretch/>
        </p:blipFill>
        <p:spPr>
          <a:xfrm>
            <a:off x="1011260" y="3734036"/>
            <a:ext cx="114138" cy="117546"/>
          </a:xfrm>
          <a:prstGeom prst="rect">
            <a:avLst/>
          </a:prstGeom>
          <a:noFill/>
          <a:ln>
            <a:noFill/>
          </a:ln>
        </p:spPr>
      </p:pic>
      <p:pic>
        <p:nvPicPr>
          <p:cNvPr id="534" name="Google Shape;534;p32"/>
          <p:cNvPicPr preferRelativeResize="0"/>
          <p:nvPr/>
        </p:nvPicPr>
        <p:blipFill rotWithShape="1">
          <a:blip r:embed="rId3">
            <a:alphaModFix/>
          </a:blip>
          <a:srcRect b="0" l="0" r="0" t="0"/>
          <a:stretch/>
        </p:blipFill>
        <p:spPr>
          <a:xfrm>
            <a:off x="1011260" y="4585692"/>
            <a:ext cx="114138" cy="11754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3"/>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33"/>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3600">
                <a:solidFill>
                  <a:schemeClr val="lt1"/>
                </a:solidFill>
                <a:latin typeface="Arial"/>
                <a:ea typeface="Arial"/>
                <a:cs typeface="Arial"/>
                <a:sym typeface="Arial"/>
              </a:rPr>
              <a:t>BIBLIOGRAFÍA</a:t>
            </a:r>
            <a:br>
              <a:rPr lang="es-PE" sz="3600">
                <a:solidFill>
                  <a:schemeClr val="lt1"/>
                </a:solidFill>
                <a:latin typeface="Arial"/>
                <a:ea typeface="Arial"/>
                <a:cs typeface="Arial"/>
                <a:sym typeface="Arial"/>
              </a:rPr>
            </a:br>
            <a:r>
              <a:rPr b="1" lang="es-PE" sz="3600">
                <a:solidFill>
                  <a:schemeClr val="lt1"/>
                </a:solidFill>
                <a:latin typeface="Arial"/>
                <a:ea typeface="Arial"/>
                <a:cs typeface="Arial"/>
                <a:sym typeface="Arial"/>
              </a:rPr>
              <a:t>MÁS REFERENCIAS</a:t>
            </a:r>
            <a:endParaRPr/>
          </a:p>
        </p:txBody>
      </p:sp>
      <p:pic>
        <p:nvPicPr>
          <p:cNvPr id="541" name="Google Shape;541;p33"/>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542" name="Google Shape;542;p33"/>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34"/>
          <p:cNvSpPr txBox="1"/>
          <p:nvPr/>
        </p:nvSpPr>
        <p:spPr>
          <a:xfrm>
            <a:off x="1279008" y="917823"/>
            <a:ext cx="4966281" cy="17235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400">
                <a:solidFill>
                  <a:schemeClr val="dk1"/>
                </a:solidFill>
                <a:latin typeface="Calibri"/>
                <a:ea typeface="Calibri"/>
                <a:cs typeface="Calibri"/>
                <a:sym typeface="Calibri"/>
              </a:rPr>
              <a:t>PMI, (2021). A Guide to the Project Management Body of Knowledge 7th Edición, ISBN: 978-1-62825-664-2, Pennsylvania USA.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PMI, (2017). A Guide to the Project Management Body of Knowledge 6th Edición, ISBN: 978-1-62825-194-4, Pennsylvania USA.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PE" sz="1400">
                <a:solidFill>
                  <a:schemeClr val="dk1"/>
                </a:solidFill>
                <a:latin typeface="Calibri"/>
                <a:ea typeface="Calibri"/>
                <a:cs typeface="Calibri"/>
                <a:sym typeface="Calibri"/>
              </a:rPr>
              <a:t>Project Management Institute (PMI): https://www.pmi.org/</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549" name="Google Shape;549;p34"/>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550" name="Google Shape;550;p34"/>
          <p:cNvPicPr preferRelativeResize="0"/>
          <p:nvPr/>
        </p:nvPicPr>
        <p:blipFill rotWithShape="1">
          <a:blip r:embed="rId3">
            <a:alphaModFix/>
          </a:blip>
          <a:srcRect b="0" l="0" r="0" t="0"/>
          <a:stretch/>
        </p:blipFill>
        <p:spPr>
          <a:xfrm>
            <a:off x="1008064" y="1607676"/>
            <a:ext cx="103867" cy="106967"/>
          </a:xfrm>
          <a:prstGeom prst="rect">
            <a:avLst/>
          </a:prstGeom>
          <a:noFill/>
          <a:ln>
            <a:noFill/>
          </a:ln>
        </p:spPr>
      </p:pic>
      <p:sp>
        <p:nvSpPr>
          <p:cNvPr id="551" name="Google Shape;551;p3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52" name="Google Shape;552;p34"/>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553" name="Google Shape;553;p3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BIBLIOGRAFÍA</a:t>
            </a:r>
            <a:endParaRPr/>
          </a:p>
        </p:txBody>
      </p:sp>
      <p:pic>
        <p:nvPicPr>
          <p:cNvPr id="554" name="Google Shape;554;p34"/>
          <p:cNvPicPr preferRelativeResize="0"/>
          <p:nvPr/>
        </p:nvPicPr>
        <p:blipFill rotWithShape="1">
          <a:blip r:embed="rId3">
            <a:alphaModFix/>
          </a:blip>
          <a:srcRect b="0" l="0" r="0" t="0"/>
          <a:stretch/>
        </p:blipFill>
        <p:spPr>
          <a:xfrm>
            <a:off x="1008064" y="2265620"/>
            <a:ext cx="103867" cy="1069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0" name="Google Shape;560;p35"/>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p4"/>
          <p:cNvSpPr txBox="1"/>
          <p:nvPr/>
        </p:nvSpPr>
        <p:spPr>
          <a:xfrm>
            <a:off x="1008064" y="3169972"/>
            <a:ext cx="388739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chemeClr val="lt1"/>
                </a:solidFill>
                <a:latin typeface="Arial"/>
                <a:ea typeface="Arial"/>
                <a:cs typeface="Arial"/>
                <a:sym typeface="Arial"/>
              </a:rPr>
              <a:t>IDENTIFICACIÓN</a:t>
            </a:r>
            <a:br>
              <a:rPr lang="es-PE" sz="2800">
                <a:solidFill>
                  <a:schemeClr val="lt1"/>
                </a:solidFill>
                <a:latin typeface="Arial"/>
                <a:ea typeface="Arial"/>
                <a:cs typeface="Arial"/>
                <a:sym typeface="Arial"/>
              </a:rPr>
            </a:br>
            <a:r>
              <a:rPr b="1" lang="es-PE" sz="2800">
                <a:solidFill>
                  <a:schemeClr val="lt1"/>
                </a:solidFill>
                <a:latin typeface="Arial"/>
                <a:ea typeface="Arial"/>
                <a:cs typeface="Arial"/>
                <a:sym typeface="Arial"/>
              </a:rPr>
              <a:t>DE INTERESADOS</a:t>
            </a:r>
            <a:endParaRPr b="1" sz="1600">
              <a:solidFill>
                <a:schemeClr val="lt1"/>
              </a:solidFill>
              <a:latin typeface="Arial"/>
              <a:ea typeface="Arial"/>
              <a:cs typeface="Arial"/>
              <a:sym typeface="Arial"/>
            </a:endParaRPr>
          </a:p>
        </p:txBody>
      </p:sp>
      <p:pic>
        <p:nvPicPr>
          <p:cNvPr id="76" name="Google Shape;76;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5"/>
          <p:cNvSpPr txBox="1"/>
          <p:nvPr/>
        </p:nvSpPr>
        <p:spPr>
          <a:xfrm>
            <a:off x="509458" y="918248"/>
            <a:ext cx="3965438" cy="352404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DEFINICIÓN</a:t>
            </a:r>
            <a:endParaRPr sz="1600">
              <a:solidFill>
                <a:schemeClr val="dk1"/>
              </a:solidFill>
              <a:latin typeface="Calibri"/>
              <a:ea typeface="Calibri"/>
              <a:cs typeface="Calibri"/>
              <a:sym typeface="Calibri"/>
            </a:endParaRPr>
          </a:p>
          <a:p>
            <a:pPr indent="-184150" lvl="0" marL="184150" marR="0" rtl="0" algn="l">
              <a:spcBef>
                <a:spcPts val="60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 identificación de interesados es el proceso mediante el cual el equipo de proyecto </a:t>
            </a:r>
            <a:r>
              <a:rPr b="1" lang="es-PE" sz="1600">
                <a:solidFill>
                  <a:schemeClr val="accent2"/>
                </a:solidFill>
                <a:latin typeface="Calibri"/>
                <a:ea typeface="Calibri"/>
                <a:cs typeface="Calibri"/>
                <a:sym typeface="Calibri"/>
              </a:rPr>
              <a:t>identifica a todas las personas, grupos, y organizaciones que pueden impactar o verse impactados</a:t>
            </a:r>
            <a:r>
              <a:rPr lang="es-PE" sz="1600">
                <a:solidFill>
                  <a:schemeClr val="accent2"/>
                </a:solidFill>
                <a:latin typeface="Calibri"/>
                <a:ea typeface="Calibri"/>
                <a:cs typeface="Calibri"/>
                <a:sym typeface="Calibri"/>
              </a:rPr>
              <a:t> </a:t>
            </a:r>
            <a:r>
              <a:rPr lang="es-PE" sz="1600">
                <a:solidFill>
                  <a:schemeClr val="dk1"/>
                </a:solidFill>
                <a:latin typeface="Calibri"/>
                <a:ea typeface="Calibri"/>
                <a:cs typeface="Calibri"/>
                <a:sym typeface="Calibri"/>
              </a:rPr>
              <a:t>por el proyecto. </a:t>
            </a:r>
            <a:endParaRPr/>
          </a:p>
          <a:p>
            <a:pPr indent="-82550" lvl="0" marL="1841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Esto incluye tanto a interesados internos como externos. </a:t>
            </a:r>
            <a:endParaRPr/>
          </a:p>
          <a:p>
            <a:pPr indent="-82550" lvl="0" marL="1841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El proceso no solo se enfoca en aquellos que tienen un interés evidente, sino también en aquellos cuya influencia podría ser menos obvia, pero significativa.</a:t>
            </a:r>
            <a:endParaRPr sz="1600">
              <a:solidFill>
                <a:schemeClr val="dk1"/>
              </a:solidFill>
              <a:latin typeface="Calibri"/>
              <a:ea typeface="Calibri"/>
              <a:cs typeface="Calibri"/>
              <a:sym typeface="Calibri"/>
            </a:endParaRPr>
          </a:p>
        </p:txBody>
      </p:sp>
      <p:sp>
        <p:nvSpPr>
          <p:cNvPr id="83" name="Google Shape;83;p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IDENTIFICACIÓN DE INTERESADOS</a:t>
            </a:r>
            <a:endParaRPr/>
          </a:p>
        </p:txBody>
      </p:sp>
      <p:pic>
        <p:nvPicPr>
          <p:cNvPr id="84" name="Google Shape;84;p5"/>
          <p:cNvPicPr preferRelativeResize="0"/>
          <p:nvPr/>
        </p:nvPicPr>
        <p:blipFill rotWithShape="1">
          <a:blip r:embed="rId3">
            <a:alphaModFix/>
          </a:blip>
          <a:srcRect b="0" l="0" r="0" t="0"/>
          <a:stretch/>
        </p:blipFill>
        <p:spPr>
          <a:xfrm>
            <a:off x="4751389" y="0"/>
            <a:ext cx="4392612" cy="571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6"/>
          <p:cNvSpPr txBox="1"/>
          <p:nvPr/>
        </p:nvSpPr>
        <p:spPr>
          <a:xfrm>
            <a:off x="509458" y="918248"/>
            <a:ext cx="633128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MEJORES PRÁCTICAS EN LA IDENTIFICACIÓN DE INTERESADOS</a:t>
            </a:r>
            <a:endParaRPr b="1" sz="1600">
              <a:solidFill>
                <a:schemeClr val="dk1"/>
              </a:solidFill>
              <a:latin typeface="Calibri"/>
              <a:ea typeface="Calibri"/>
              <a:cs typeface="Calibri"/>
              <a:sym typeface="Calibri"/>
            </a:endParaRPr>
          </a:p>
        </p:txBody>
      </p:sp>
      <p:sp>
        <p:nvSpPr>
          <p:cNvPr id="91" name="Google Shape;91;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IDENTIFICACIÓN DE INTERESADOS</a:t>
            </a:r>
            <a:endParaRPr/>
          </a:p>
        </p:txBody>
      </p:sp>
      <p:grpSp>
        <p:nvGrpSpPr>
          <p:cNvPr id="92" name="Google Shape;92;p6"/>
          <p:cNvGrpSpPr/>
          <p:nvPr/>
        </p:nvGrpSpPr>
        <p:grpSpPr>
          <a:xfrm>
            <a:off x="1123435" y="1452563"/>
            <a:ext cx="6897131" cy="906323"/>
            <a:chOff x="836284" y="1298699"/>
            <a:chExt cx="6897131" cy="943201"/>
          </a:xfrm>
        </p:grpSpPr>
        <p:sp>
          <p:nvSpPr>
            <p:cNvPr id="93" name="Google Shape;93;p6"/>
            <p:cNvSpPr/>
            <p:nvPr/>
          </p:nvSpPr>
          <p:spPr>
            <a:xfrm>
              <a:off x="1013157" y="1298699"/>
              <a:ext cx="6720257" cy="943200"/>
            </a:xfrm>
            <a:prstGeom prst="roundRect">
              <a:avLst>
                <a:gd fmla="val 16667" name="adj"/>
              </a:avLst>
            </a:prstGeom>
            <a:solidFill>
              <a:srgbClr val="FFD7C1"/>
            </a:solidFill>
            <a:ln>
              <a:noFill/>
            </a:ln>
          </p:spPr>
          <p:txBody>
            <a:bodyPr anchorCtr="0" anchor="ctr" bIns="0" lIns="756000" spcFirstLastPara="1" rIns="108000" wrap="square" tIns="0">
              <a:noAutofit/>
            </a:bodyPr>
            <a:lstStyle/>
            <a:p>
              <a:pPr indent="0" lvl="0" marL="0" marR="0" rtl="0" algn="l">
                <a:spcBef>
                  <a:spcPts val="0"/>
                </a:spcBef>
                <a:spcAft>
                  <a:spcPts val="0"/>
                </a:spcAft>
                <a:buNone/>
              </a:pPr>
              <a:r>
                <a:rPr b="1" lang="es-PE" sz="1300">
                  <a:solidFill>
                    <a:schemeClr val="accent4"/>
                  </a:solidFill>
                  <a:latin typeface="Calibri"/>
                  <a:ea typeface="Calibri"/>
                  <a:cs typeface="Calibri"/>
                  <a:sym typeface="Calibri"/>
                </a:rPr>
                <a:t>MAPEO EXHAUSTIVO</a:t>
              </a:r>
              <a:r>
                <a:rPr lang="es-PE" sz="1300">
                  <a:solidFill>
                    <a:schemeClr val="accent4"/>
                  </a:solidFill>
                  <a:latin typeface="Calibri"/>
                  <a:ea typeface="Calibri"/>
                  <a:cs typeface="Calibri"/>
                  <a:sym typeface="Calibri"/>
                </a:rPr>
                <a:t>:</a:t>
              </a:r>
              <a:endParaRPr/>
            </a:p>
            <a:p>
              <a:pPr indent="-133350" lvl="0" marL="133350" marR="0" rtl="0" algn="l">
                <a:spcBef>
                  <a:spcPts val="0"/>
                </a:spcBef>
                <a:spcAft>
                  <a:spcPts val="0"/>
                </a:spcAft>
                <a:buClr>
                  <a:schemeClr val="accent4"/>
                </a:buClr>
                <a:buSzPts val="1300"/>
                <a:buFont typeface="Arial"/>
                <a:buChar char="•"/>
              </a:pPr>
              <a:r>
                <a:rPr lang="es-PE" sz="1300">
                  <a:solidFill>
                    <a:schemeClr val="dk1"/>
                  </a:solidFill>
                  <a:latin typeface="Calibri"/>
                  <a:ea typeface="Calibri"/>
                  <a:cs typeface="Calibri"/>
                  <a:sym typeface="Calibri"/>
                </a:rPr>
                <a:t>Comenzar con un mapeo amplio y luego depurar la lista de interesados para centrarse en los más relevantes. Esto puede incluir talleres colaborativos con el equipo de proyecto y partes clave.</a:t>
              </a:r>
              <a:endParaRPr/>
            </a:p>
          </p:txBody>
        </p:sp>
        <p:sp>
          <p:nvSpPr>
            <p:cNvPr id="94" name="Google Shape;94;p6"/>
            <p:cNvSpPr/>
            <p:nvPr/>
          </p:nvSpPr>
          <p:spPr>
            <a:xfrm rot="-5400000">
              <a:off x="764352" y="1370631"/>
              <a:ext cx="943200" cy="799337"/>
            </a:xfrm>
            <a:prstGeom prst="round2SameRect">
              <a:avLst>
                <a:gd fmla="val 16667"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00"/>
                <a:buFont typeface="Calibri"/>
                <a:buNone/>
              </a:pPr>
              <a:r>
                <a:t/>
              </a:r>
              <a:endParaRPr sz="1300">
                <a:solidFill>
                  <a:schemeClr val="lt1"/>
                </a:solidFill>
                <a:latin typeface="Calibri"/>
                <a:ea typeface="Calibri"/>
                <a:cs typeface="Calibri"/>
                <a:sym typeface="Calibri"/>
              </a:endParaRPr>
            </a:p>
          </p:txBody>
        </p:sp>
      </p:grpSp>
      <p:grpSp>
        <p:nvGrpSpPr>
          <p:cNvPr id="95" name="Google Shape;95;p6"/>
          <p:cNvGrpSpPr/>
          <p:nvPr/>
        </p:nvGrpSpPr>
        <p:grpSpPr>
          <a:xfrm>
            <a:off x="1123435" y="2410441"/>
            <a:ext cx="6897131" cy="907791"/>
            <a:chOff x="836284" y="2284217"/>
            <a:chExt cx="6897131" cy="944729"/>
          </a:xfrm>
        </p:grpSpPr>
        <p:sp>
          <p:nvSpPr>
            <p:cNvPr id="96" name="Google Shape;96;p6"/>
            <p:cNvSpPr/>
            <p:nvPr/>
          </p:nvSpPr>
          <p:spPr>
            <a:xfrm>
              <a:off x="1013157" y="2284217"/>
              <a:ext cx="6720257" cy="943200"/>
            </a:xfrm>
            <a:prstGeom prst="roundRect">
              <a:avLst>
                <a:gd fmla="val 16667" name="adj"/>
              </a:avLst>
            </a:prstGeom>
            <a:solidFill>
              <a:srgbClr val="FFD7C1"/>
            </a:solidFill>
            <a:ln>
              <a:noFill/>
            </a:ln>
          </p:spPr>
          <p:txBody>
            <a:bodyPr anchorCtr="0" anchor="ctr" bIns="0" lIns="756000" spcFirstLastPara="1" rIns="108000" wrap="square" tIns="0">
              <a:noAutofit/>
            </a:bodyPr>
            <a:lstStyle/>
            <a:p>
              <a:pPr indent="0" lvl="0" marL="0" marR="0" rtl="0" algn="l">
                <a:spcBef>
                  <a:spcPts val="0"/>
                </a:spcBef>
                <a:spcAft>
                  <a:spcPts val="0"/>
                </a:spcAft>
                <a:buNone/>
              </a:pPr>
              <a:r>
                <a:rPr b="1" lang="es-PE" sz="1300">
                  <a:solidFill>
                    <a:schemeClr val="accent4"/>
                  </a:solidFill>
                  <a:latin typeface="Calibri"/>
                  <a:ea typeface="Calibri"/>
                  <a:cs typeface="Calibri"/>
                  <a:sym typeface="Calibri"/>
                </a:rPr>
                <a:t>INVOLUCRAR A EXPERTOS</a:t>
              </a:r>
              <a:r>
                <a:rPr lang="es-PE" sz="1300">
                  <a:solidFill>
                    <a:schemeClr val="accent4"/>
                  </a:solidFill>
                  <a:latin typeface="Calibri"/>
                  <a:ea typeface="Calibri"/>
                  <a:cs typeface="Calibri"/>
                  <a:sym typeface="Calibri"/>
                </a:rPr>
                <a:t>:</a:t>
              </a:r>
              <a:endParaRPr/>
            </a:p>
            <a:p>
              <a:pPr indent="-133350" lvl="0" marL="133350" marR="0" rtl="0" algn="l">
                <a:spcBef>
                  <a:spcPts val="0"/>
                </a:spcBef>
                <a:spcAft>
                  <a:spcPts val="0"/>
                </a:spcAft>
                <a:buClr>
                  <a:schemeClr val="accent4"/>
                </a:buClr>
                <a:buSzPts val="1300"/>
                <a:buFont typeface="Arial"/>
                <a:buChar char="•"/>
              </a:pPr>
              <a:r>
                <a:rPr lang="es-PE" sz="1300">
                  <a:solidFill>
                    <a:schemeClr val="dk1"/>
                  </a:solidFill>
                  <a:latin typeface="Calibri"/>
                  <a:ea typeface="Calibri"/>
                  <a:cs typeface="Calibri"/>
                  <a:sym typeface="Calibri"/>
                </a:rPr>
                <a:t>Utilizar la experiencia de expertos en la materia para identificar interesados que podrían no ser evidentes desde el inicio.</a:t>
              </a:r>
              <a:endParaRPr/>
            </a:p>
          </p:txBody>
        </p:sp>
        <p:sp>
          <p:nvSpPr>
            <p:cNvPr id="97" name="Google Shape;97;p6"/>
            <p:cNvSpPr/>
            <p:nvPr/>
          </p:nvSpPr>
          <p:spPr>
            <a:xfrm rot="-5400000">
              <a:off x="764352" y="2357677"/>
              <a:ext cx="943200" cy="799337"/>
            </a:xfrm>
            <a:prstGeom prst="round2SameRect">
              <a:avLst>
                <a:gd fmla="val 16667"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00"/>
                <a:buFont typeface="Calibri"/>
                <a:buNone/>
              </a:pPr>
              <a:r>
                <a:t/>
              </a:r>
              <a:endParaRPr sz="1300">
                <a:solidFill>
                  <a:schemeClr val="lt1"/>
                </a:solidFill>
                <a:latin typeface="Calibri"/>
                <a:ea typeface="Calibri"/>
                <a:cs typeface="Calibri"/>
                <a:sym typeface="Calibri"/>
              </a:endParaRPr>
            </a:p>
          </p:txBody>
        </p:sp>
      </p:grpSp>
      <p:grpSp>
        <p:nvGrpSpPr>
          <p:cNvPr id="98" name="Google Shape;98;p6"/>
          <p:cNvGrpSpPr/>
          <p:nvPr/>
        </p:nvGrpSpPr>
        <p:grpSpPr>
          <a:xfrm>
            <a:off x="1123435" y="3369788"/>
            <a:ext cx="6897131" cy="906323"/>
            <a:chOff x="836284" y="3286905"/>
            <a:chExt cx="6897131" cy="943200"/>
          </a:xfrm>
        </p:grpSpPr>
        <p:sp>
          <p:nvSpPr>
            <p:cNvPr id="99" name="Google Shape;99;p6"/>
            <p:cNvSpPr/>
            <p:nvPr/>
          </p:nvSpPr>
          <p:spPr>
            <a:xfrm>
              <a:off x="1013157" y="3286905"/>
              <a:ext cx="6720257" cy="943200"/>
            </a:xfrm>
            <a:prstGeom prst="roundRect">
              <a:avLst>
                <a:gd fmla="val 16667" name="adj"/>
              </a:avLst>
            </a:prstGeom>
            <a:solidFill>
              <a:srgbClr val="FFD7C1"/>
            </a:solidFill>
            <a:ln>
              <a:noFill/>
            </a:ln>
          </p:spPr>
          <p:txBody>
            <a:bodyPr anchorCtr="0" anchor="ctr" bIns="0" lIns="756000" spcFirstLastPara="1" rIns="108000" wrap="square" tIns="0">
              <a:noAutofit/>
            </a:bodyPr>
            <a:lstStyle/>
            <a:p>
              <a:pPr indent="0" lvl="0" marL="0" marR="0" rtl="0" algn="l">
                <a:spcBef>
                  <a:spcPts val="0"/>
                </a:spcBef>
                <a:spcAft>
                  <a:spcPts val="0"/>
                </a:spcAft>
                <a:buNone/>
              </a:pPr>
              <a:r>
                <a:rPr b="1" lang="es-PE" sz="1300">
                  <a:solidFill>
                    <a:schemeClr val="accent4"/>
                  </a:solidFill>
                  <a:latin typeface="Calibri"/>
                  <a:ea typeface="Calibri"/>
                  <a:cs typeface="Calibri"/>
                  <a:sym typeface="Calibri"/>
                </a:rPr>
                <a:t>TÉCNICA DE "BOLA DE NIEVE":</a:t>
              </a:r>
              <a:endParaRPr/>
            </a:p>
            <a:p>
              <a:pPr indent="-133350" lvl="0" marL="133350" marR="0" rtl="0" algn="l">
                <a:spcBef>
                  <a:spcPts val="0"/>
                </a:spcBef>
                <a:spcAft>
                  <a:spcPts val="0"/>
                </a:spcAft>
                <a:buClr>
                  <a:schemeClr val="accent4"/>
                </a:buClr>
                <a:buSzPts val="1300"/>
                <a:buFont typeface="Arial"/>
                <a:buChar char="•"/>
              </a:pPr>
              <a:r>
                <a:rPr lang="es-PE" sz="1300">
                  <a:solidFill>
                    <a:schemeClr val="dk1"/>
                  </a:solidFill>
                  <a:latin typeface="Calibri"/>
                  <a:ea typeface="Calibri"/>
                  <a:cs typeface="Calibri"/>
                  <a:sym typeface="Calibri"/>
                </a:rPr>
                <a:t>Preguntar a cada interesado identificado sobre otros posibles interesados, lo que ayuda a descubrir conexiones y relaciones adicionales.</a:t>
              </a:r>
              <a:endParaRPr/>
            </a:p>
          </p:txBody>
        </p:sp>
        <p:sp>
          <p:nvSpPr>
            <p:cNvPr id="100" name="Google Shape;100;p6"/>
            <p:cNvSpPr/>
            <p:nvPr/>
          </p:nvSpPr>
          <p:spPr>
            <a:xfrm rot="-5400000">
              <a:off x="764352" y="3358837"/>
              <a:ext cx="943200" cy="799337"/>
            </a:xfrm>
            <a:prstGeom prst="round2SameRect">
              <a:avLst>
                <a:gd fmla="val 16667"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00"/>
                <a:buFont typeface="Calibri"/>
                <a:buNone/>
              </a:pPr>
              <a:r>
                <a:t/>
              </a:r>
              <a:endParaRPr sz="1300">
                <a:solidFill>
                  <a:schemeClr val="lt1"/>
                </a:solidFill>
                <a:latin typeface="Calibri"/>
                <a:ea typeface="Calibri"/>
                <a:cs typeface="Calibri"/>
                <a:sym typeface="Calibri"/>
              </a:endParaRPr>
            </a:p>
          </p:txBody>
        </p:sp>
      </p:grpSp>
      <p:grpSp>
        <p:nvGrpSpPr>
          <p:cNvPr id="101" name="Google Shape;101;p6"/>
          <p:cNvGrpSpPr/>
          <p:nvPr/>
        </p:nvGrpSpPr>
        <p:grpSpPr>
          <a:xfrm>
            <a:off x="1123435" y="4327666"/>
            <a:ext cx="6897131" cy="906323"/>
            <a:chOff x="836284" y="4290788"/>
            <a:chExt cx="6897131" cy="943200"/>
          </a:xfrm>
        </p:grpSpPr>
        <p:sp>
          <p:nvSpPr>
            <p:cNvPr id="102" name="Google Shape;102;p6"/>
            <p:cNvSpPr/>
            <p:nvPr/>
          </p:nvSpPr>
          <p:spPr>
            <a:xfrm>
              <a:off x="1013157" y="4290788"/>
              <a:ext cx="6720257" cy="943200"/>
            </a:xfrm>
            <a:prstGeom prst="roundRect">
              <a:avLst>
                <a:gd fmla="val 16667" name="adj"/>
              </a:avLst>
            </a:prstGeom>
            <a:solidFill>
              <a:srgbClr val="FFD7C1"/>
            </a:solidFill>
            <a:ln>
              <a:noFill/>
            </a:ln>
          </p:spPr>
          <p:txBody>
            <a:bodyPr anchorCtr="0" anchor="ctr" bIns="0" lIns="756000" spcFirstLastPara="1" rIns="108000" wrap="square" tIns="0">
              <a:noAutofit/>
            </a:bodyPr>
            <a:lstStyle/>
            <a:p>
              <a:pPr indent="0" lvl="0" marL="0" marR="0" rtl="0" algn="l">
                <a:spcBef>
                  <a:spcPts val="0"/>
                </a:spcBef>
                <a:spcAft>
                  <a:spcPts val="0"/>
                </a:spcAft>
                <a:buNone/>
              </a:pPr>
              <a:r>
                <a:rPr b="1" lang="es-PE" sz="1300">
                  <a:solidFill>
                    <a:schemeClr val="accent4"/>
                  </a:solidFill>
                  <a:latin typeface="Calibri"/>
                  <a:ea typeface="Calibri"/>
                  <a:cs typeface="Calibri"/>
                  <a:sym typeface="Calibri"/>
                </a:rPr>
                <a:t>CONSIDERAR EL ENTORNO DEL PROYECTO:</a:t>
              </a:r>
              <a:endParaRPr/>
            </a:p>
            <a:p>
              <a:pPr indent="-133350" lvl="0" marL="133350" marR="0" rtl="0" algn="l">
                <a:spcBef>
                  <a:spcPts val="0"/>
                </a:spcBef>
                <a:spcAft>
                  <a:spcPts val="0"/>
                </a:spcAft>
                <a:buClr>
                  <a:schemeClr val="accent4"/>
                </a:buClr>
                <a:buSzPts val="1300"/>
                <a:buFont typeface="Arial"/>
                <a:buChar char="•"/>
              </a:pPr>
              <a:r>
                <a:rPr lang="es-PE" sz="1300">
                  <a:solidFill>
                    <a:schemeClr val="dk1"/>
                  </a:solidFill>
                  <a:latin typeface="Calibri"/>
                  <a:ea typeface="Calibri"/>
                  <a:cs typeface="Calibri"/>
                  <a:sym typeface="Calibri"/>
                </a:rPr>
                <a:t>Evaluar el entorno regulatorio, político, y social para identificar entidades externas que puedan ser interesados clave.</a:t>
              </a:r>
              <a:endParaRPr sz="1300">
                <a:solidFill>
                  <a:schemeClr val="dk1"/>
                </a:solidFill>
                <a:latin typeface="Calibri"/>
                <a:ea typeface="Calibri"/>
                <a:cs typeface="Calibri"/>
                <a:sym typeface="Calibri"/>
              </a:endParaRPr>
            </a:p>
          </p:txBody>
        </p:sp>
        <p:sp>
          <p:nvSpPr>
            <p:cNvPr id="103" name="Google Shape;103;p6"/>
            <p:cNvSpPr/>
            <p:nvPr/>
          </p:nvSpPr>
          <p:spPr>
            <a:xfrm rot="-5400000">
              <a:off x="764352" y="4362720"/>
              <a:ext cx="943200" cy="799337"/>
            </a:xfrm>
            <a:prstGeom prst="round2SameRect">
              <a:avLst>
                <a:gd fmla="val 16667"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00"/>
                <a:buFont typeface="Calibri"/>
                <a:buNone/>
              </a:pPr>
              <a:r>
                <a:t/>
              </a:r>
              <a:endParaRPr sz="1300">
                <a:solidFill>
                  <a:schemeClr val="lt1"/>
                </a:solidFill>
                <a:latin typeface="Calibri"/>
                <a:ea typeface="Calibri"/>
                <a:cs typeface="Calibri"/>
                <a:sym typeface="Calibri"/>
              </a:endParaRPr>
            </a:p>
          </p:txBody>
        </p:sp>
      </p:grpSp>
      <p:pic>
        <p:nvPicPr>
          <p:cNvPr id="104" name="Google Shape;104;p6"/>
          <p:cNvPicPr preferRelativeResize="0"/>
          <p:nvPr/>
        </p:nvPicPr>
        <p:blipFill rotWithShape="1">
          <a:blip r:embed="rId3">
            <a:alphaModFix/>
          </a:blip>
          <a:srcRect b="0" l="0" r="0" t="0"/>
          <a:stretch/>
        </p:blipFill>
        <p:spPr>
          <a:xfrm>
            <a:off x="1226261" y="4483416"/>
            <a:ext cx="603546" cy="603546"/>
          </a:xfrm>
          <a:prstGeom prst="rect">
            <a:avLst/>
          </a:prstGeom>
          <a:noFill/>
          <a:ln>
            <a:noFill/>
          </a:ln>
        </p:spPr>
      </p:pic>
      <p:pic>
        <p:nvPicPr>
          <p:cNvPr id="105" name="Google Shape;105;p6"/>
          <p:cNvPicPr preferRelativeResize="0"/>
          <p:nvPr/>
        </p:nvPicPr>
        <p:blipFill rotWithShape="1">
          <a:blip r:embed="rId4">
            <a:alphaModFix/>
          </a:blip>
          <a:srcRect b="0" l="0" r="0" t="0"/>
          <a:stretch/>
        </p:blipFill>
        <p:spPr>
          <a:xfrm>
            <a:off x="1221175" y="2597194"/>
            <a:ext cx="613719" cy="537004"/>
          </a:xfrm>
          <a:prstGeom prst="rect">
            <a:avLst/>
          </a:prstGeom>
          <a:noFill/>
          <a:ln>
            <a:noFill/>
          </a:ln>
        </p:spPr>
      </p:pic>
      <p:pic>
        <p:nvPicPr>
          <p:cNvPr id="106" name="Google Shape;106;p6"/>
          <p:cNvPicPr preferRelativeResize="0"/>
          <p:nvPr/>
        </p:nvPicPr>
        <p:blipFill rotWithShape="1">
          <a:blip r:embed="rId5">
            <a:alphaModFix/>
          </a:blip>
          <a:srcRect b="0" l="0" r="0" t="0"/>
          <a:stretch/>
        </p:blipFill>
        <p:spPr>
          <a:xfrm>
            <a:off x="1246875" y="1637184"/>
            <a:ext cx="562319" cy="562319"/>
          </a:xfrm>
          <a:prstGeom prst="rect">
            <a:avLst/>
          </a:prstGeom>
          <a:noFill/>
          <a:ln>
            <a:noFill/>
          </a:ln>
        </p:spPr>
      </p:pic>
      <p:pic>
        <p:nvPicPr>
          <p:cNvPr id="107" name="Google Shape;107;p6"/>
          <p:cNvPicPr preferRelativeResize="0"/>
          <p:nvPr/>
        </p:nvPicPr>
        <p:blipFill rotWithShape="1">
          <a:blip r:embed="rId6">
            <a:alphaModFix/>
          </a:blip>
          <a:srcRect b="0" l="0" r="0" t="0"/>
          <a:stretch/>
        </p:blipFill>
        <p:spPr>
          <a:xfrm>
            <a:off x="1214910" y="3554171"/>
            <a:ext cx="626248" cy="5458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7"/>
          <p:cNvPicPr preferRelativeResize="0"/>
          <p:nvPr/>
        </p:nvPicPr>
        <p:blipFill rotWithShape="1">
          <a:blip r:embed="rId3">
            <a:alphaModFix/>
          </a:blip>
          <a:srcRect b="0" l="0" r="0" t="0"/>
          <a:stretch/>
        </p:blipFill>
        <p:spPr>
          <a:xfrm>
            <a:off x="6102219" y="1505340"/>
            <a:ext cx="2562191" cy="1579988"/>
          </a:xfrm>
          <a:prstGeom prst="rect">
            <a:avLst/>
          </a:prstGeom>
          <a:noFill/>
          <a:ln>
            <a:noFill/>
          </a:ln>
        </p:spPr>
      </p:pic>
      <p:pic>
        <p:nvPicPr>
          <p:cNvPr id="114" name="Google Shape;114;p7"/>
          <p:cNvPicPr preferRelativeResize="0"/>
          <p:nvPr/>
        </p:nvPicPr>
        <p:blipFill rotWithShape="1">
          <a:blip r:embed="rId4">
            <a:alphaModFix/>
          </a:blip>
          <a:srcRect b="0" l="0" r="0" t="0"/>
          <a:stretch/>
        </p:blipFill>
        <p:spPr>
          <a:xfrm>
            <a:off x="3294345" y="1478688"/>
            <a:ext cx="2561573" cy="1596452"/>
          </a:xfrm>
          <a:prstGeom prst="rect">
            <a:avLst/>
          </a:prstGeom>
          <a:noFill/>
          <a:ln>
            <a:noFill/>
          </a:ln>
        </p:spPr>
      </p:pic>
      <p:sp>
        <p:nvSpPr>
          <p:cNvPr id="115" name="Google Shape;115;p7"/>
          <p:cNvSpPr txBox="1"/>
          <p:nvPr/>
        </p:nvSpPr>
        <p:spPr>
          <a:xfrm>
            <a:off x="509458" y="918248"/>
            <a:ext cx="633128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TÉCNICAS Y HERRAMIENTAS</a:t>
            </a:r>
            <a:endParaRPr b="1" sz="1600">
              <a:solidFill>
                <a:schemeClr val="dk1"/>
              </a:solidFill>
              <a:latin typeface="Calibri"/>
              <a:ea typeface="Calibri"/>
              <a:cs typeface="Calibri"/>
              <a:sym typeface="Calibri"/>
            </a:endParaRPr>
          </a:p>
        </p:txBody>
      </p:sp>
      <p:sp>
        <p:nvSpPr>
          <p:cNvPr id="116" name="Google Shape;116;p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IDENTIFICACIÓN DE INTERESADOS</a:t>
            </a:r>
            <a:endParaRPr/>
          </a:p>
        </p:txBody>
      </p:sp>
      <p:cxnSp>
        <p:nvCxnSpPr>
          <p:cNvPr id="117" name="Google Shape;117;p7"/>
          <p:cNvCxnSpPr/>
          <p:nvPr/>
        </p:nvCxnSpPr>
        <p:spPr>
          <a:xfrm flipH="1">
            <a:off x="1964459" y="2414981"/>
            <a:ext cx="6963" cy="9"/>
          </a:xfrm>
          <a:prstGeom prst="straightConnector1">
            <a:avLst/>
          </a:prstGeom>
          <a:noFill/>
          <a:ln>
            <a:noFill/>
          </a:ln>
        </p:spPr>
      </p:cxnSp>
      <p:graphicFrame>
        <p:nvGraphicFramePr>
          <p:cNvPr id="118" name="Google Shape;118;p7"/>
          <p:cNvGraphicFramePr/>
          <p:nvPr/>
        </p:nvGraphicFramePr>
        <p:xfrm>
          <a:off x="520714" y="3066892"/>
          <a:ext cx="3000000" cy="3000000"/>
        </p:xfrm>
        <a:graphic>
          <a:graphicData uri="http://schemas.openxmlformats.org/drawingml/2006/table">
            <a:tbl>
              <a:tblPr bandRow="1" firstCol="1" firstRow="1">
                <a:noFill/>
                <a:tableStyleId>{25098591-4CD3-4F7E-A7C7-FFBF9FE6146B}</a:tableStyleId>
              </a:tblPr>
              <a:tblGrid>
                <a:gridCol w="2573850"/>
              </a:tblGrid>
              <a:tr h="308550">
                <a:tc>
                  <a:txBody>
                    <a:bodyPr/>
                    <a:lstStyle/>
                    <a:p>
                      <a:pPr indent="0" lvl="0" marL="0" marR="0" rtl="0" algn="ctr">
                        <a:lnSpc>
                          <a:spcPct val="115384"/>
                        </a:lnSpc>
                        <a:spcBef>
                          <a:spcPts val="0"/>
                        </a:spcBef>
                        <a:spcAft>
                          <a:spcPts val="0"/>
                        </a:spcAft>
                        <a:buClr>
                          <a:schemeClr val="lt1"/>
                        </a:buClr>
                        <a:buSzPts val="1300"/>
                        <a:buFont typeface="Calibri"/>
                        <a:buNone/>
                      </a:pPr>
                      <a:r>
                        <a:rPr b="1" lang="es-PE" sz="1300" u="none" cap="none" strike="noStrike">
                          <a:solidFill>
                            <a:schemeClr val="lt1"/>
                          </a:solidFill>
                          <a:latin typeface="Calibri"/>
                          <a:ea typeface="Calibri"/>
                          <a:cs typeface="Calibri"/>
                          <a:sym typeface="Calibri"/>
                        </a:rPr>
                        <a:t>DIAGRAMA DE CONTEXTO:</a:t>
                      </a:r>
                      <a:endParaRPr/>
                    </a:p>
                  </a:txBody>
                  <a:tcPr marT="0" marB="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B1C3"/>
                    </a:solidFill>
                  </a:tcPr>
                </a:tc>
              </a:tr>
              <a:tr h="490450">
                <a:tc>
                  <a:txBody>
                    <a:bodyPr/>
                    <a:lstStyle/>
                    <a:p>
                      <a:pPr indent="0" lvl="0" marL="0" marR="0" rtl="0" algn="ctr">
                        <a:lnSpc>
                          <a:spcPct val="80000"/>
                        </a:lnSpc>
                        <a:spcBef>
                          <a:spcPts val="0"/>
                        </a:spcBef>
                        <a:spcAft>
                          <a:spcPts val="0"/>
                        </a:spcAft>
                        <a:buNone/>
                      </a:pPr>
                      <a:r>
                        <a:t/>
                      </a:r>
                      <a:endParaRPr b="0" sz="11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Calibri"/>
                        <a:buNone/>
                      </a:pPr>
                      <a:r>
                        <a:rPr b="0" lang="es-PE" sz="1400" u="none" cap="none" strike="noStrike">
                          <a:latin typeface="Calibri"/>
                          <a:ea typeface="Calibri"/>
                          <a:cs typeface="Calibri"/>
                          <a:sym typeface="Calibri"/>
                        </a:rPr>
                        <a:t>Un diagrama que ayuda a</a:t>
                      </a:r>
                      <a:endParaRPr/>
                    </a:p>
                    <a:p>
                      <a:pPr indent="0" lvl="0" marL="0" marR="0" rtl="0" algn="ctr">
                        <a:lnSpc>
                          <a:spcPct val="100000"/>
                        </a:lnSpc>
                        <a:spcBef>
                          <a:spcPts val="0"/>
                        </a:spcBef>
                        <a:spcAft>
                          <a:spcPts val="0"/>
                        </a:spcAft>
                        <a:buClr>
                          <a:schemeClr val="dk1"/>
                        </a:buClr>
                        <a:buSzPts val="1400"/>
                        <a:buFont typeface="Calibri"/>
                        <a:buNone/>
                      </a:pPr>
                      <a:r>
                        <a:rPr b="0" lang="es-PE" sz="1400" u="none" cap="none" strike="noStrike">
                          <a:latin typeface="Calibri"/>
                          <a:ea typeface="Calibri"/>
                          <a:cs typeface="Calibri"/>
                          <a:sym typeface="Calibri"/>
                        </a:rPr>
                        <a:t>visualizar la interacción del</a:t>
                      </a:r>
                      <a:endParaRPr/>
                    </a:p>
                    <a:p>
                      <a:pPr indent="0" lvl="0" marL="0" marR="0" rtl="0" algn="ctr">
                        <a:lnSpc>
                          <a:spcPct val="100000"/>
                        </a:lnSpc>
                        <a:spcBef>
                          <a:spcPts val="0"/>
                        </a:spcBef>
                        <a:spcAft>
                          <a:spcPts val="0"/>
                        </a:spcAft>
                        <a:buClr>
                          <a:schemeClr val="dk1"/>
                        </a:buClr>
                        <a:buSzPts val="1400"/>
                        <a:buFont typeface="Calibri"/>
                        <a:buNone/>
                      </a:pPr>
                      <a:r>
                        <a:rPr b="0" lang="es-PE" sz="1400" u="none" cap="none" strike="noStrike">
                          <a:latin typeface="Calibri"/>
                          <a:ea typeface="Calibri"/>
                          <a:cs typeface="Calibri"/>
                          <a:sym typeface="Calibri"/>
                        </a:rPr>
                        <a:t>proyecto con su entorno y a identificar interesados clave.</a:t>
                      </a:r>
                      <a:endParaRPr/>
                    </a:p>
                    <a:p>
                      <a:pPr indent="0" lvl="0" marL="0" marR="0" rtl="0" algn="ctr">
                        <a:lnSpc>
                          <a:spcPct val="100000"/>
                        </a:lnSpc>
                        <a:spcBef>
                          <a:spcPts val="0"/>
                        </a:spcBef>
                        <a:spcAft>
                          <a:spcPts val="0"/>
                        </a:spcAft>
                        <a:buClr>
                          <a:schemeClr val="dk1"/>
                        </a:buClr>
                        <a:buSzPts val="1400"/>
                        <a:buFont typeface="Calibri"/>
                        <a:buNone/>
                      </a:pPr>
                      <a:r>
                        <a:t/>
                      </a:r>
                      <a:endParaRPr b="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Calibri"/>
                        <a:buNone/>
                      </a:pPr>
                      <a:r>
                        <a:t/>
                      </a:r>
                      <a:endParaRPr b="0" sz="1100" u="none" cap="none" strike="noStrike">
                        <a:solidFill>
                          <a:srgbClr val="000000"/>
                        </a:solidFill>
                        <a:latin typeface="Calibri"/>
                        <a:ea typeface="Calibri"/>
                        <a:cs typeface="Calibri"/>
                        <a:sym typeface="Calibri"/>
                      </a:endParaRPr>
                    </a:p>
                  </a:txBody>
                  <a:tcPr marT="0" marB="21600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3E8ED"/>
                    </a:solidFill>
                  </a:tcPr>
                </a:tc>
              </a:tr>
            </a:tbl>
          </a:graphicData>
        </a:graphic>
      </p:graphicFrame>
      <p:sp>
        <p:nvSpPr>
          <p:cNvPr id="119" name="Google Shape;119;p7"/>
          <p:cNvSpPr/>
          <p:nvPr/>
        </p:nvSpPr>
        <p:spPr>
          <a:xfrm>
            <a:off x="524663" y="1473992"/>
            <a:ext cx="2576038" cy="3492578"/>
          </a:xfrm>
          <a:prstGeom prst="roundRect">
            <a:avLst>
              <a:gd fmla="val 0" name="adj"/>
            </a:avLst>
          </a:prstGeom>
          <a:noFill/>
          <a:ln cap="flat" cmpd="sng" w="38100">
            <a:solidFill>
              <a:srgbClr val="00B1C2"/>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p:txBody>
      </p:sp>
      <p:cxnSp>
        <p:nvCxnSpPr>
          <p:cNvPr id="120" name="Google Shape;120;p7"/>
          <p:cNvCxnSpPr/>
          <p:nvPr/>
        </p:nvCxnSpPr>
        <p:spPr>
          <a:xfrm flipH="1">
            <a:off x="4726433" y="2421308"/>
            <a:ext cx="6963" cy="9"/>
          </a:xfrm>
          <a:prstGeom prst="straightConnector1">
            <a:avLst/>
          </a:prstGeom>
          <a:noFill/>
          <a:ln>
            <a:noFill/>
          </a:ln>
        </p:spPr>
      </p:cxnSp>
      <p:graphicFrame>
        <p:nvGraphicFramePr>
          <p:cNvPr id="121" name="Google Shape;121;p7"/>
          <p:cNvGraphicFramePr/>
          <p:nvPr/>
        </p:nvGraphicFramePr>
        <p:xfrm>
          <a:off x="3282688" y="3066892"/>
          <a:ext cx="3000000" cy="3000000"/>
        </p:xfrm>
        <a:graphic>
          <a:graphicData uri="http://schemas.openxmlformats.org/drawingml/2006/table">
            <a:tbl>
              <a:tblPr bandRow="1" firstCol="1" firstRow="1">
                <a:noFill/>
                <a:tableStyleId>{25098591-4CD3-4F7E-A7C7-FFBF9FE6146B}</a:tableStyleId>
              </a:tblPr>
              <a:tblGrid>
                <a:gridCol w="2573850"/>
              </a:tblGrid>
              <a:tr h="308550">
                <a:tc>
                  <a:txBody>
                    <a:bodyPr/>
                    <a:lstStyle/>
                    <a:p>
                      <a:pPr indent="0" lvl="0" marL="0" marR="0" rtl="0" algn="ctr">
                        <a:lnSpc>
                          <a:spcPct val="115384"/>
                        </a:lnSpc>
                        <a:spcBef>
                          <a:spcPts val="0"/>
                        </a:spcBef>
                        <a:spcAft>
                          <a:spcPts val="0"/>
                        </a:spcAft>
                        <a:buClr>
                          <a:schemeClr val="lt1"/>
                        </a:buClr>
                        <a:buSzPts val="1300"/>
                        <a:buFont typeface="Calibri"/>
                        <a:buNone/>
                      </a:pPr>
                      <a:r>
                        <a:rPr b="1" lang="es-PE" sz="1300" u="none" cap="none" strike="noStrike">
                          <a:solidFill>
                            <a:schemeClr val="lt1"/>
                          </a:solidFill>
                          <a:latin typeface="Calibri"/>
                          <a:ea typeface="Calibri"/>
                          <a:cs typeface="Calibri"/>
                          <a:sym typeface="Calibri"/>
                        </a:rPr>
                        <a:t>ANÁLISIS </a:t>
                      </a:r>
                      <a:r>
                        <a:rPr b="1" i="1" lang="es-PE" sz="1300" u="none" cap="none" strike="noStrike">
                          <a:solidFill>
                            <a:schemeClr val="lt1"/>
                          </a:solidFill>
                          <a:latin typeface="Calibri"/>
                          <a:ea typeface="Calibri"/>
                          <a:cs typeface="Calibri"/>
                          <a:sym typeface="Calibri"/>
                        </a:rPr>
                        <a:t>STAKEHOLDER ONION:</a:t>
                      </a:r>
                      <a:endParaRPr/>
                    </a:p>
                  </a:txBody>
                  <a:tcPr marT="0" marB="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5"/>
                    </a:solidFill>
                  </a:tcPr>
                </a:tc>
              </a:tr>
              <a:tr h="490450">
                <a:tc>
                  <a:txBody>
                    <a:bodyPr/>
                    <a:lstStyle/>
                    <a:p>
                      <a:pPr indent="0" lvl="0" marL="0" marR="0" rtl="0" algn="ctr">
                        <a:lnSpc>
                          <a:spcPct val="80000"/>
                        </a:lnSpc>
                        <a:spcBef>
                          <a:spcPts val="0"/>
                        </a:spcBef>
                        <a:spcAft>
                          <a:spcPts val="0"/>
                        </a:spcAft>
                        <a:buNone/>
                      </a:pPr>
                      <a:r>
                        <a:t/>
                      </a:r>
                      <a:endParaRPr b="0" sz="11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Calibri"/>
                        <a:buNone/>
                      </a:pPr>
                      <a:r>
                        <a:rPr b="0" lang="es-PE" sz="1400" u="none" cap="none" strike="noStrike"/>
                        <a:t>Una herramienta que organiza</a:t>
                      </a:r>
                      <a:endParaRPr/>
                    </a:p>
                    <a:p>
                      <a:pPr indent="0" lvl="0" marL="0" marR="0" rtl="0" algn="ctr">
                        <a:lnSpc>
                          <a:spcPct val="100000"/>
                        </a:lnSpc>
                        <a:spcBef>
                          <a:spcPts val="0"/>
                        </a:spcBef>
                        <a:spcAft>
                          <a:spcPts val="0"/>
                        </a:spcAft>
                        <a:buClr>
                          <a:schemeClr val="dk1"/>
                        </a:buClr>
                        <a:buSzPts val="1400"/>
                        <a:buFont typeface="Calibri"/>
                        <a:buNone/>
                      </a:pPr>
                      <a:r>
                        <a:rPr b="0" lang="es-PE" sz="1400" u="none" cap="none" strike="noStrike"/>
                        <a:t>a los interesados en capas concéntricas alrededor del proyecto, ayudando a entender su relación y proximidad al</a:t>
                      </a:r>
                      <a:endParaRPr/>
                    </a:p>
                    <a:p>
                      <a:pPr indent="0" lvl="0" marL="0" marR="0" rtl="0" algn="ctr">
                        <a:lnSpc>
                          <a:spcPct val="100000"/>
                        </a:lnSpc>
                        <a:spcBef>
                          <a:spcPts val="0"/>
                        </a:spcBef>
                        <a:spcAft>
                          <a:spcPts val="0"/>
                        </a:spcAft>
                        <a:buClr>
                          <a:schemeClr val="dk1"/>
                        </a:buClr>
                        <a:buSzPts val="1400"/>
                        <a:buFont typeface="Calibri"/>
                        <a:buNone/>
                      </a:pPr>
                      <a:r>
                        <a:rPr b="0" lang="es-PE" sz="1400" u="none" cap="none" strike="noStrike"/>
                        <a:t>núcleo del proyecto.</a:t>
                      </a:r>
                      <a:endParaRPr/>
                    </a:p>
                  </a:txBody>
                  <a:tcPr marT="0" marB="18000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4"/>
                    </a:solidFill>
                  </a:tcPr>
                </a:tc>
              </a:tr>
            </a:tbl>
          </a:graphicData>
        </a:graphic>
      </p:graphicFrame>
      <p:sp>
        <p:nvSpPr>
          <p:cNvPr id="122" name="Google Shape;122;p7"/>
          <p:cNvSpPr/>
          <p:nvPr/>
        </p:nvSpPr>
        <p:spPr>
          <a:xfrm>
            <a:off x="3286637" y="1473992"/>
            <a:ext cx="2576038" cy="3492578"/>
          </a:xfrm>
          <a:prstGeom prst="roundRect">
            <a:avLst>
              <a:gd fmla="val 0" name="adj"/>
            </a:avLst>
          </a:prstGeom>
          <a:noFill/>
          <a:ln cap="flat" cmpd="sng" w="38100">
            <a:solidFill>
              <a:schemeClr val="accent5"/>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p:txBody>
      </p:sp>
      <p:cxnSp>
        <p:nvCxnSpPr>
          <p:cNvPr id="123" name="Google Shape;123;p7"/>
          <p:cNvCxnSpPr/>
          <p:nvPr/>
        </p:nvCxnSpPr>
        <p:spPr>
          <a:xfrm flipH="1">
            <a:off x="7531321" y="2443254"/>
            <a:ext cx="6963" cy="9"/>
          </a:xfrm>
          <a:prstGeom prst="straightConnector1">
            <a:avLst/>
          </a:prstGeom>
          <a:noFill/>
          <a:ln>
            <a:noFill/>
          </a:ln>
        </p:spPr>
      </p:cxnSp>
      <p:graphicFrame>
        <p:nvGraphicFramePr>
          <p:cNvPr id="124" name="Google Shape;124;p7"/>
          <p:cNvGraphicFramePr/>
          <p:nvPr/>
        </p:nvGraphicFramePr>
        <p:xfrm>
          <a:off x="6087576" y="3066892"/>
          <a:ext cx="3000000" cy="3000000"/>
        </p:xfrm>
        <a:graphic>
          <a:graphicData uri="http://schemas.openxmlformats.org/drawingml/2006/table">
            <a:tbl>
              <a:tblPr bandRow="1" firstCol="1" firstRow="1">
                <a:noFill/>
                <a:tableStyleId>{25098591-4CD3-4F7E-A7C7-FFBF9FE6146B}</a:tableStyleId>
              </a:tblPr>
              <a:tblGrid>
                <a:gridCol w="2573850"/>
              </a:tblGrid>
              <a:tr h="285625">
                <a:tc>
                  <a:txBody>
                    <a:bodyPr/>
                    <a:lstStyle/>
                    <a:p>
                      <a:pPr indent="0" lvl="0" marL="0" marR="0" rtl="0" algn="ctr">
                        <a:lnSpc>
                          <a:spcPct val="100000"/>
                        </a:lnSpc>
                        <a:spcBef>
                          <a:spcPts val="0"/>
                        </a:spcBef>
                        <a:spcAft>
                          <a:spcPts val="0"/>
                        </a:spcAft>
                        <a:buClr>
                          <a:schemeClr val="lt1"/>
                        </a:buClr>
                        <a:buSzPts val="1300"/>
                        <a:buFont typeface="Calibri"/>
                        <a:buNone/>
                      </a:pPr>
                      <a:r>
                        <a:rPr b="1" lang="es-PE" sz="1300" u="none" cap="none" strike="noStrike">
                          <a:solidFill>
                            <a:schemeClr val="lt1"/>
                          </a:solidFill>
                          <a:latin typeface="Calibri"/>
                          <a:ea typeface="Calibri"/>
                          <a:cs typeface="Calibri"/>
                          <a:sym typeface="Calibri"/>
                        </a:rPr>
                        <a:t>GRUPOS FOCALES Y </a:t>
                      </a:r>
                      <a:r>
                        <a:rPr b="1" i="1" lang="es-PE" sz="1300" u="none" cap="none" strike="noStrike">
                          <a:solidFill>
                            <a:schemeClr val="lt1"/>
                          </a:solidFill>
                          <a:latin typeface="Calibri"/>
                          <a:ea typeface="Calibri"/>
                          <a:cs typeface="Calibri"/>
                          <a:sym typeface="Calibri"/>
                        </a:rPr>
                        <a:t>WORKSHOPS:</a:t>
                      </a:r>
                      <a:endParaRPr/>
                    </a:p>
                  </a:txBody>
                  <a:tcPr marT="0" marB="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5"/>
                    </a:solidFill>
                  </a:tcPr>
                </a:tc>
              </a:tr>
              <a:tr h="1614025">
                <a:tc>
                  <a:txBody>
                    <a:bodyPr/>
                    <a:lstStyle/>
                    <a:p>
                      <a:pPr indent="0" lvl="0" marL="0" marR="0" rtl="0" algn="ctr">
                        <a:lnSpc>
                          <a:spcPct val="80000"/>
                        </a:lnSpc>
                        <a:spcBef>
                          <a:spcPts val="0"/>
                        </a:spcBef>
                        <a:spcAft>
                          <a:spcPts val="0"/>
                        </a:spcAft>
                        <a:buNone/>
                      </a:pPr>
                      <a:r>
                        <a:t/>
                      </a:r>
                      <a:endParaRPr b="0" sz="11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Calibri"/>
                        <a:buNone/>
                      </a:pPr>
                      <a:r>
                        <a:rPr b="0" i="0" lang="es-PE" sz="1400" u="none" cap="none" strike="noStrike"/>
                        <a:t>Espacios donde se discuten</a:t>
                      </a:r>
                      <a:endParaRPr/>
                    </a:p>
                    <a:p>
                      <a:pPr indent="0" lvl="0" marL="0" marR="0" rtl="0" algn="ctr">
                        <a:lnSpc>
                          <a:spcPct val="100000"/>
                        </a:lnSpc>
                        <a:spcBef>
                          <a:spcPts val="0"/>
                        </a:spcBef>
                        <a:spcAft>
                          <a:spcPts val="0"/>
                        </a:spcAft>
                        <a:buClr>
                          <a:schemeClr val="dk1"/>
                        </a:buClr>
                        <a:buSzPts val="1400"/>
                        <a:buFont typeface="Calibri"/>
                        <a:buNone/>
                      </a:pPr>
                      <a:r>
                        <a:rPr b="0" i="0" lang="es-PE" sz="1400" u="none" cap="none" strike="noStrike"/>
                        <a:t>y analizan los interesados</a:t>
                      </a:r>
                      <a:endParaRPr/>
                    </a:p>
                    <a:p>
                      <a:pPr indent="0" lvl="0" marL="0" marR="0" rtl="0" algn="ctr">
                        <a:lnSpc>
                          <a:spcPct val="100000"/>
                        </a:lnSpc>
                        <a:spcBef>
                          <a:spcPts val="0"/>
                        </a:spcBef>
                        <a:spcAft>
                          <a:spcPts val="0"/>
                        </a:spcAft>
                        <a:buClr>
                          <a:schemeClr val="dk1"/>
                        </a:buClr>
                        <a:buSzPts val="1400"/>
                        <a:buFont typeface="Calibri"/>
                        <a:buNone/>
                      </a:pPr>
                      <a:r>
                        <a:rPr b="0" i="0" lang="es-PE" sz="1400" u="none" cap="none" strike="noStrike"/>
                        <a:t>para asegurar una</a:t>
                      </a:r>
                      <a:endParaRPr/>
                    </a:p>
                    <a:p>
                      <a:pPr indent="0" lvl="0" marL="0" marR="0" rtl="0" algn="ctr">
                        <a:lnSpc>
                          <a:spcPct val="100000"/>
                        </a:lnSpc>
                        <a:spcBef>
                          <a:spcPts val="0"/>
                        </a:spcBef>
                        <a:spcAft>
                          <a:spcPts val="0"/>
                        </a:spcAft>
                        <a:buClr>
                          <a:schemeClr val="dk1"/>
                        </a:buClr>
                        <a:buSzPts val="1400"/>
                        <a:buFont typeface="Calibri"/>
                        <a:buNone/>
                      </a:pPr>
                      <a:r>
                        <a:rPr b="0" i="0" lang="es-PE" sz="1400" u="none" cap="none" strike="noStrike"/>
                        <a:t>identificación completa.</a:t>
                      </a:r>
                      <a:endParaRPr b="0" i="0" sz="1400" u="none" cap="none" strike="noStrike"/>
                    </a:p>
                  </a:txBody>
                  <a:tcPr marT="0" marB="576000" marR="60100" marL="60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4"/>
                    </a:solidFill>
                  </a:tcPr>
                </a:tc>
              </a:tr>
            </a:tbl>
          </a:graphicData>
        </a:graphic>
      </p:graphicFrame>
      <p:sp>
        <p:nvSpPr>
          <p:cNvPr id="125" name="Google Shape;125;p7"/>
          <p:cNvSpPr/>
          <p:nvPr/>
        </p:nvSpPr>
        <p:spPr>
          <a:xfrm>
            <a:off x="6091525" y="1473992"/>
            <a:ext cx="2576038" cy="3492578"/>
          </a:xfrm>
          <a:prstGeom prst="roundRect">
            <a:avLst>
              <a:gd fmla="val 0" name="adj"/>
            </a:avLst>
          </a:prstGeom>
          <a:noFill/>
          <a:ln cap="flat" cmpd="sng" w="38100">
            <a:solidFill>
              <a:schemeClr val="accent5"/>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300">
              <a:solidFill>
                <a:schemeClr val="dk1"/>
              </a:solidFill>
              <a:latin typeface="Calibri"/>
              <a:ea typeface="Calibri"/>
              <a:cs typeface="Calibri"/>
              <a:sym typeface="Calibri"/>
            </a:endParaRPr>
          </a:p>
        </p:txBody>
      </p:sp>
      <p:pic>
        <p:nvPicPr>
          <p:cNvPr id="126" name="Google Shape;126;p7"/>
          <p:cNvPicPr preferRelativeResize="0"/>
          <p:nvPr/>
        </p:nvPicPr>
        <p:blipFill rotWithShape="1">
          <a:blip r:embed="rId5">
            <a:alphaModFix/>
          </a:blip>
          <a:srcRect b="4725" l="9630" r="8593" t="23035"/>
          <a:stretch/>
        </p:blipFill>
        <p:spPr>
          <a:xfrm>
            <a:off x="569934" y="1603333"/>
            <a:ext cx="2486417" cy="13558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8"/>
          <p:cNvSpPr txBox="1"/>
          <p:nvPr/>
        </p:nvSpPr>
        <p:spPr>
          <a:xfrm>
            <a:off x="1008062" y="3169972"/>
            <a:ext cx="5535807"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400">
                <a:solidFill>
                  <a:schemeClr val="lt1"/>
                </a:solidFill>
                <a:latin typeface="Arial"/>
                <a:ea typeface="Arial"/>
                <a:cs typeface="Arial"/>
                <a:sym typeface="Arial"/>
              </a:rPr>
              <a:t>PATROCINADOR, CLIENTE, </a:t>
            </a:r>
            <a:r>
              <a:rPr b="1" lang="es-PE" sz="2400">
                <a:solidFill>
                  <a:schemeClr val="lt1"/>
                </a:solidFill>
                <a:latin typeface="Arial"/>
                <a:ea typeface="Arial"/>
                <a:cs typeface="Arial"/>
                <a:sym typeface="Arial"/>
              </a:rPr>
              <a:t>USUARIOS, EQUIPO DE</a:t>
            </a:r>
            <a:br>
              <a:rPr b="1" lang="es-PE" sz="2400">
                <a:solidFill>
                  <a:schemeClr val="lt1"/>
                </a:solidFill>
                <a:latin typeface="Arial"/>
                <a:ea typeface="Arial"/>
                <a:cs typeface="Arial"/>
                <a:sym typeface="Arial"/>
              </a:rPr>
            </a:br>
            <a:r>
              <a:rPr b="1" lang="es-PE" sz="2400">
                <a:solidFill>
                  <a:schemeClr val="lt1"/>
                </a:solidFill>
                <a:latin typeface="Arial"/>
                <a:ea typeface="Arial"/>
                <a:cs typeface="Arial"/>
                <a:sym typeface="Arial"/>
              </a:rPr>
              <a:t>PROYECTO, COLABORADORES</a:t>
            </a:r>
            <a:endParaRPr b="1" sz="2400">
              <a:solidFill>
                <a:schemeClr val="lt1"/>
              </a:solidFill>
              <a:latin typeface="Arial"/>
              <a:ea typeface="Arial"/>
              <a:cs typeface="Arial"/>
              <a:sym typeface="Arial"/>
            </a:endParaRPr>
          </a:p>
        </p:txBody>
      </p:sp>
      <p:pic>
        <p:nvPicPr>
          <p:cNvPr id="134" name="Google Shape;134;p8"/>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9"/>
          <p:cNvSpPr txBox="1"/>
          <p:nvPr/>
        </p:nvSpPr>
        <p:spPr>
          <a:xfrm>
            <a:off x="509458" y="918248"/>
            <a:ext cx="633128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INTERESADOS CLAVES EN LOS PROYECTOS</a:t>
            </a:r>
            <a:endParaRPr b="1" sz="1600">
              <a:solidFill>
                <a:schemeClr val="dk1"/>
              </a:solidFill>
              <a:latin typeface="Calibri"/>
              <a:ea typeface="Calibri"/>
              <a:cs typeface="Calibri"/>
              <a:sym typeface="Calibri"/>
            </a:endParaRPr>
          </a:p>
        </p:txBody>
      </p:sp>
      <p:sp>
        <p:nvSpPr>
          <p:cNvPr id="141" name="Google Shape;141;p9"/>
          <p:cNvSpPr/>
          <p:nvPr/>
        </p:nvSpPr>
        <p:spPr>
          <a:xfrm>
            <a:off x="503237" y="376836"/>
            <a:ext cx="560520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PATROCINADOR, CLIENTE, USUARIOS, EQUIPO DE PROYECTO, COLABORADORES</a:t>
            </a:r>
            <a:endParaRPr/>
          </a:p>
        </p:txBody>
      </p:sp>
      <p:grpSp>
        <p:nvGrpSpPr>
          <p:cNvPr id="142" name="Google Shape;142;p9"/>
          <p:cNvGrpSpPr/>
          <p:nvPr/>
        </p:nvGrpSpPr>
        <p:grpSpPr>
          <a:xfrm>
            <a:off x="684213" y="1251041"/>
            <a:ext cx="7777862" cy="3982947"/>
            <a:chOff x="848519" y="1381126"/>
            <a:chExt cx="8571927" cy="4389578"/>
          </a:xfrm>
        </p:grpSpPr>
        <p:grpSp>
          <p:nvGrpSpPr>
            <p:cNvPr id="143" name="Google Shape;143;p9"/>
            <p:cNvGrpSpPr/>
            <p:nvPr/>
          </p:nvGrpSpPr>
          <p:grpSpPr>
            <a:xfrm>
              <a:off x="848519" y="1381126"/>
              <a:ext cx="8571927" cy="824192"/>
              <a:chOff x="848518" y="1381126"/>
              <a:chExt cx="9665758" cy="929365"/>
            </a:xfrm>
          </p:grpSpPr>
          <p:sp>
            <p:nvSpPr>
              <p:cNvPr id="144" name="Google Shape;144;p9"/>
              <p:cNvSpPr/>
              <p:nvPr/>
            </p:nvSpPr>
            <p:spPr>
              <a:xfrm>
                <a:off x="848518" y="1387135"/>
                <a:ext cx="9665758" cy="923355"/>
              </a:xfrm>
              <a:prstGeom prst="roundRect">
                <a:avLst>
                  <a:gd fmla="val 16667" name="adj"/>
                </a:avLst>
              </a:prstGeom>
              <a:solidFill>
                <a:srgbClr val="FBC8C4"/>
              </a:solidFill>
              <a:ln>
                <a:noFill/>
              </a:ln>
            </p:spPr>
            <p:txBody>
              <a:bodyPr anchorCtr="0" anchor="ctr" bIns="0" lIns="756000" spcFirstLastPara="1" rIns="108000" wrap="square" tIns="0">
                <a:noAutofit/>
              </a:bodyPr>
              <a:lstStyle/>
              <a:p>
                <a:pPr indent="0" lvl="0" marL="0" marR="0" rtl="0" algn="l">
                  <a:spcBef>
                    <a:spcPts val="0"/>
                  </a:spcBef>
                  <a:spcAft>
                    <a:spcPts val="0"/>
                  </a:spcAft>
                  <a:buNone/>
                </a:pPr>
                <a:r>
                  <a:rPr b="1" lang="es-PE" sz="1200">
                    <a:solidFill>
                      <a:schemeClr val="accent2"/>
                    </a:solidFill>
                    <a:latin typeface="Calibri"/>
                    <a:ea typeface="Calibri"/>
                    <a:cs typeface="Calibri"/>
                    <a:sym typeface="Calibri"/>
                  </a:rPr>
                  <a:t>PATROCINADOR</a:t>
                </a:r>
                <a:r>
                  <a:rPr lang="es-PE" sz="1200">
                    <a:solidFill>
                      <a:schemeClr val="accent2"/>
                    </a:solidFill>
                    <a:latin typeface="Calibri"/>
                    <a:ea typeface="Calibri"/>
                    <a:cs typeface="Calibri"/>
                    <a:sym typeface="Calibri"/>
                  </a:rPr>
                  <a:t>: </a:t>
                </a:r>
                <a:r>
                  <a:rPr lang="es-PE" sz="1200">
                    <a:solidFill>
                      <a:schemeClr val="dk1"/>
                    </a:solidFill>
                    <a:latin typeface="Calibri"/>
                    <a:ea typeface="Calibri"/>
                    <a:cs typeface="Calibri"/>
                    <a:sym typeface="Calibri"/>
                  </a:rPr>
                  <a:t>El patrocinador es una figura clave que asegura los recursos necesarios y apoya al proyecto en su totalidad. Este rol puede involucrar la toma de decisiones críticas y la resolución de conflictos a nivel estratégico. El patrocinador también actúa como puente entre el equipo de proyecto y la alta dirección.</a:t>
                </a:r>
                <a:endParaRPr sz="1200">
                  <a:solidFill>
                    <a:schemeClr val="dk1"/>
                  </a:solidFill>
                  <a:latin typeface="Calibri"/>
                  <a:ea typeface="Calibri"/>
                  <a:cs typeface="Calibri"/>
                  <a:sym typeface="Calibri"/>
                </a:endParaRPr>
              </a:p>
            </p:txBody>
          </p:sp>
          <p:sp>
            <p:nvSpPr>
              <p:cNvPr id="145" name="Google Shape;145;p9"/>
              <p:cNvSpPr/>
              <p:nvPr/>
            </p:nvSpPr>
            <p:spPr>
              <a:xfrm rot="-5400000">
                <a:off x="766028" y="1463617"/>
                <a:ext cx="929364" cy="764381"/>
              </a:xfrm>
              <a:prstGeom prst="round2SameRect">
                <a:avLst>
                  <a:gd fmla="val 16667" name="adj1"/>
                  <a:gd fmla="val 0" name="adj2"/>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grpSp>
          <p:nvGrpSpPr>
            <p:cNvPr id="146" name="Google Shape;146;p9"/>
            <p:cNvGrpSpPr/>
            <p:nvPr/>
          </p:nvGrpSpPr>
          <p:grpSpPr>
            <a:xfrm>
              <a:off x="848519" y="2272474"/>
              <a:ext cx="8571927" cy="824192"/>
              <a:chOff x="848518" y="1381126"/>
              <a:chExt cx="9665758" cy="929365"/>
            </a:xfrm>
          </p:grpSpPr>
          <p:sp>
            <p:nvSpPr>
              <p:cNvPr id="147" name="Google Shape;147;p9"/>
              <p:cNvSpPr/>
              <p:nvPr/>
            </p:nvSpPr>
            <p:spPr>
              <a:xfrm>
                <a:off x="848518" y="1387135"/>
                <a:ext cx="9665758" cy="923355"/>
              </a:xfrm>
              <a:prstGeom prst="roundRect">
                <a:avLst>
                  <a:gd fmla="val 16667" name="adj"/>
                </a:avLst>
              </a:prstGeom>
              <a:solidFill>
                <a:srgbClr val="FBC8C4"/>
              </a:solidFill>
              <a:ln>
                <a:noFill/>
              </a:ln>
            </p:spPr>
            <p:txBody>
              <a:bodyPr anchorCtr="0" anchor="ctr" bIns="0" lIns="756000" spcFirstLastPara="1" rIns="108000" wrap="square" tIns="0">
                <a:noAutofit/>
              </a:bodyPr>
              <a:lstStyle/>
              <a:p>
                <a:pPr indent="0" lvl="0" marL="0" marR="0" rtl="0" algn="l">
                  <a:spcBef>
                    <a:spcPts val="0"/>
                  </a:spcBef>
                  <a:spcAft>
                    <a:spcPts val="0"/>
                  </a:spcAft>
                  <a:buNone/>
                </a:pPr>
                <a:r>
                  <a:rPr b="1" lang="es-PE" sz="1200">
                    <a:solidFill>
                      <a:schemeClr val="accent2"/>
                    </a:solidFill>
                    <a:latin typeface="Calibri"/>
                    <a:ea typeface="Calibri"/>
                    <a:cs typeface="Calibri"/>
                    <a:sym typeface="Calibri"/>
                  </a:rPr>
                  <a:t>CLIENTE</a:t>
                </a:r>
                <a:r>
                  <a:rPr lang="es-PE" sz="1200">
                    <a:solidFill>
                      <a:schemeClr val="accent2"/>
                    </a:solidFill>
                    <a:latin typeface="Calibri"/>
                    <a:ea typeface="Calibri"/>
                    <a:cs typeface="Calibri"/>
                    <a:sym typeface="Calibri"/>
                  </a:rPr>
                  <a:t>: </a:t>
                </a:r>
                <a:r>
                  <a:rPr lang="es-PE" sz="1200">
                    <a:solidFill>
                      <a:schemeClr val="dk1"/>
                    </a:solidFill>
                    <a:latin typeface="Calibri"/>
                    <a:ea typeface="Calibri"/>
                    <a:cs typeface="Calibri"/>
                    <a:sym typeface="Calibri"/>
                  </a:rPr>
                  <a:t>El cliente no solo es el receptor final del producto o servicio, sino también la entidad que define los requerimientos del proyecto. En muchos casos, el cliente también puede ser un usuario final o un representante de un grupo de usuarios.</a:t>
                </a:r>
                <a:endParaRPr sz="1200">
                  <a:solidFill>
                    <a:schemeClr val="dk1"/>
                  </a:solidFill>
                  <a:latin typeface="Calibri"/>
                  <a:ea typeface="Calibri"/>
                  <a:cs typeface="Calibri"/>
                  <a:sym typeface="Calibri"/>
                </a:endParaRPr>
              </a:p>
            </p:txBody>
          </p:sp>
          <p:sp>
            <p:nvSpPr>
              <p:cNvPr id="148" name="Google Shape;148;p9"/>
              <p:cNvSpPr/>
              <p:nvPr/>
            </p:nvSpPr>
            <p:spPr>
              <a:xfrm rot="-5400000">
                <a:off x="766028" y="1463617"/>
                <a:ext cx="929364" cy="764381"/>
              </a:xfrm>
              <a:prstGeom prst="round2SameRect">
                <a:avLst>
                  <a:gd fmla="val 16667" name="adj1"/>
                  <a:gd fmla="val 0" name="adj2"/>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grpSp>
          <p:nvGrpSpPr>
            <p:cNvPr id="149" name="Google Shape;149;p9"/>
            <p:cNvGrpSpPr/>
            <p:nvPr/>
          </p:nvGrpSpPr>
          <p:grpSpPr>
            <a:xfrm>
              <a:off x="848519" y="3163821"/>
              <a:ext cx="8571927" cy="824192"/>
              <a:chOff x="848518" y="1381126"/>
              <a:chExt cx="9665758" cy="929365"/>
            </a:xfrm>
          </p:grpSpPr>
          <p:sp>
            <p:nvSpPr>
              <p:cNvPr id="150" name="Google Shape;150;p9"/>
              <p:cNvSpPr/>
              <p:nvPr/>
            </p:nvSpPr>
            <p:spPr>
              <a:xfrm>
                <a:off x="848518" y="1387135"/>
                <a:ext cx="9665758" cy="923355"/>
              </a:xfrm>
              <a:prstGeom prst="roundRect">
                <a:avLst>
                  <a:gd fmla="val 16667" name="adj"/>
                </a:avLst>
              </a:prstGeom>
              <a:solidFill>
                <a:srgbClr val="FBC8C4"/>
              </a:solidFill>
              <a:ln>
                <a:noFill/>
              </a:ln>
            </p:spPr>
            <p:txBody>
              <a:bodyPr anchorCtr="0" anchor="ctr" bIns="0" lIns="756000" spcFirstLastPara="1" rIns="108000" wrap="square" tIns="0">
                <a:noAutofit/>
              </a:bodyPr>
              <a:lstStyle/>
              <a:p>
                <a:pPr indent="0" lvl="0" marL="0" marR="0" rtl="0" algn="l">
                  <a:spcBef>
                    <a:spcPts val="0"/>
                  </a:spcBef>
                  <a:spcAft>
                    <a:spcPts val="0"/>
                  </a:spcAft>
                  <a:buNone/>
                </a:pPr>
                <a:r>
                  <a:rPr b="1" lang="es-PE" sz="1200">
                    <a:solidFill>
                      <a:schemeClr val="accent2"/>
                    </a:solidFill>
                    <a:latin typeface="Calibri"/>
                    <a:ea typeface="Calibri"/>
                    <a:cs typeface="Calibri"/>
                    <a:sym typeface="Calibri"/>
                  </a:rPr>
                  <a:t>USUARIOS</a:t>
                </a:r>
                <a:r>
                  <a:rPr lang="es-PE" sz="1200">
                    <a:solidFill>
                      <a:schemeClr val="accent2"/>
                    </a:solidFill>
                    <a:latin typeface="Calibri"/>
                    <a:ea typeface="Calibri"/>
                    <a:cs typeface="Calibri"/>
                    <a:sym typeface="Calibri"/>
                  </a:rPr>
                  <a:t>: </a:t>
                </a:r>
                <a:r>
                  <a:rPr lang="es-PE" sz="1200">
                    <a:solidFill>
                      <a:schemeClr val="dk1"/>
                    </a:solidFill>
                    <a:latin typeface="Calibri"/>
                    <a:ea typeface="Calibri"/>
                    <a:cs typeface="Calibri"/>
                    <a:sym typeface="Calibri"/>
                  </a:rPr>
                  <a:t>Los usuarios son aquellas personas o grupos que interactuarán directamente con el producto</a:t>
                </a:r>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o servicio. Pueden incluir tanto usuarios internos (empleados de la organización) como externos (clientes</a:t>
                </a:r>
                <a:endParaRPr/>
              </a:p>
              <a:p>
                <a:pPr indent="0" lvl="0" marL="0" marR="0" rtl="0" algn="l">
                  <a:spcBef>
                    <a:spcPts val="0"/>
                  </a:spcBef>
                  <a:spcAft>
                    <a:spcPts val="0"/>
                  </a:spcAft>
                  <a:buNone/>
                </a:pPr>
                <a:r>
                  <a:rPr lang="es-PE" sz="1200">
                    <a:solidFill>
                      <a:schemeClr val="dk1"/>
                    </a:solidFill>
                    <a:latin typeface="Calibri"/>
                    <a:ea typeface="Calibri"/>
                    <a:cs typeface="Calibri"/>
                    <a:sym typeface="Calibri"/>
                  </a:rPr>
                  <a:t>del cliente).</a:t>
                </a:r>
                <a:endParaRPr sz="1200">
                  <a:solidFill>
                    <a:schemeClr val="dk1"/>
                  </a:solidFill>
                  <a:latin typeface="Calibri"/>
                  <a:ea typeface="Calibri"/>
                  <a:cs typeface="Calibri"/>
                  <a:sym typeface="Calibri"/>
                </a:endParaRPr>
              </a:p>
            </p:txBody>
          </p:sp>
          <p:sp>
            <p:nvSpPr>
              <p:cNvPr id="151" name="Google Shape;151;p9"/>
              <p:cNvSpPr/>
              <p:nvPr/>
            </p:nvSpPr>
            <p:spPr>
              <a:xfrm rot="-5400000">
                <a:off x="766028" y="1463617"/>
                <a:ext cx="929364" cy="764381"/>
              </a:xfrm>
              <a:prstGeom prst="round2SameRect">
                <a:avLst>
                  <a:gd fmla="val 16667" name="adj1"/>
                  <a:gd fmla="val 0" name="adj2"/>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grpSp>
          <p:nvGrpSpPr>
            <p:cNvPr id="152" name="Google Shape;152;p9"/>
            <p:cNvGrpSpPr/>
            <p:nvPr/>
          </p:nvGrpSpPr>
          <p:grpSpPr>
            <a:xfrm>
              <a:off x="848519" y="4055167"/>
              <a:ext cx="8571927" cy="824192"/>
              <a:chOff x="848518" y="1381126"/>
              <a:chExt cx="9665758" cy="929365"/>
            </a:xfrm>
          </p:grpSpPr>
          <p:sp>
            <p:nvSpPr>
              <p:cNvPr id="153" name="Google Shape;153;p9"/>
              <p:cNvSpPr/>
              <p:nvPr/>
            </p:nvSpPr>
            <p:spPr>
              <a:xfrm>
                <a:off x="848518" y="1387135"/>
                <a:ext cx="9665758" cy="923355"/>
              </a:xfrm>
              <a:prstGeom prst="roundRect">
                <a:avLst>
                  <a:gd fmla="val 16667" name="adj"/>
                </a:avLst>
              </a:prstGeom>
              <a:solidFill>
                <a:srgbClr val="FBC8C4"/>
              </a:solidFill>
              <a:ln>
                <a:noFill/>
              </a:ln>
            </p:spPr>
            <p:txBody>
              <a:bodyPr anchorCtr="0" anchor="ctr" bIns="0" lIns="756000" spcFirstLastPara="1" rIns="108000" wrap="square" tIns="0">
                <a:noAutofit/>
              </a:bodyPr>
              <a:lstStyle/>
              <a:p>
                <a:pPr indent="0" lvl="0" marL="0" marR="0" rtl="0" algn="l">
                  <a:spcBef>
                    <a:spcPts val="0"/>
                  </a:spcBef>
                  <a:spcAft>
                    <a:spcPts val="0"/>
                  </a:spcAft>
                  <a:buNone/>
                </a:pPr>
                <a:r>
                  <a:rPr b="1" lang="es-PE" sz="1200">
                    <a:solidFill>
                      <a:schemeClr val="accent2"/>
                    </a:solidFill>
                    <a:latin typeface="Calibri"/>
                    <a:ea typeface="Calibri"/>
                    <a:cs typeface="Calibri"/>
                    <a:sym typeface="Calibri"/>
                  </a:rPr>
                  <a:t>EQUIPO DE PROYECTO</a:t>
                </a:r>
                <a:r>
                  <a:rPr lang="es-PE" sz="1200">
                    <a:solidFill>
                      <a:schemeClr val="accent2"/>
                    </a:solidFill>
                    <a:latin typeface="Calibri"/>
                    <a:ea typeface="Calibri"/>
                    <a:cs typeface="Calibri"/>
                    <a:sym typeface="Calibri"/>
                  </a:rPr>
                  <a:t>: </a:t>
                </a:r>
                <a:r>
                  <a:rPr lang="es-PE" sz="1200">
                    <a:solidFill>
                      <a:schemeClr val="dk1"/>
                    </a:solidFill>
                    <a:latin typeface="Calibri"/>
                    <a:ea typeface="Calibri"/>
                    <a:cs typeface="Calibri"/>
                    <a:sym typeface="Calibri"/>
                  </a:rPr>
                  <a:t>El equipo de proyecto está compuesto por individuos con habilidades y competencias específicas necesarias para llevar a cabo las actividades del proyecto. La composición del equipo puede variar en función de las fases del proyecto, y su gestión adecuada es clave para el éxito del mismo.</a:t>
                </a:r>
                <a:endParaRPr sz="1200">
                  <a:solidFill>
                    <a:schemeClr val="dk1"/>
                  </a:solidFill>
                  <a:latin typeface="Calibri"/>
                  <a:ea typeface="Calibri"/>
                  <a:cs typeface="Calibri"/>
                  <a:sym typeface="Calibri"/>
                </a:endParaRPr>
              </a:p>
            </p:txBody>
          </p:sp>
          <p:sp>
            <p:nvSpPr>
              <p:cNvPr id="154" name="Google Shape;154;p9"/>
              <p:cNvSpPr/>
              <p:nvPr/>
            </p:nvSpPr>
            <p:spPr>
              <a:xfrm rot="-5400000">
                <a:off x="766028" y="1463617"/>
                <a:ext cx="929364" cy="764381"/>
              </a:xfrm>
              <a:prstGeom prst="round2SameRect">
                <a:avLst>
                  <a:gd fmla="val 16667" name="adj1"/>
                  <a:gd fmla="val 0" name="adj2"/>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grpSp>
          <p:nvGrpSpPr>
            <p:cNvPr id="155" name="Google Shape;155;p9"/>
            <p:cNvGrpSpPr/>
            <p:nvPr/>
          </p:nvGrpSpPr>
          <p:grpSpPr>
            <a:xfrm>
              <a:off x="848519" y="4946512"/>
              <a:ext cx="8571927" cy="824192"/>
              <a:chOff x="848518" y="1381126"/>
              <a:chExt cx="9665758" cy="929365"/>
            </a:xfrm>
          </p:grpSpPr>
          <p:sp>
            <p:nvSpPr>
              <p:cNvPr id="156" name="Google Shape;156;p9"/>
              <p:cNvSpPr/>
              <p:nvPr/>
            </p:nvSpPr>
            <p:spPr>
              <a:xfrm>
                <a:off x="848518" y="1387135"/>
                <a:ext cx="9665758" cy="923355"/>
              </a:xfrm>
              <a:prstGeom prst="roundRect">
                <a:avLst>
                  <a:gd fmla="val 16667" name="adj"/>
                </a:avLst>
              </a:prstGeom>
              <a:solidFill>
                <a:srgbClr val="FBC8C4"/>
              </a:solidFill>
              <a:ln>
                <a:noFill/>
              </a:ln>
            </p:spPr>
            <p:txBody>
              <a:bodyPr anchorCtr="0" anchor="ctr" bIns="0" lIns="756000" spcFirstLastPara="1" rIns="108000" wrap="square" tIns="0">
                <a:noAutofit/>
              </a:bodyPr>
              <a:lstStyle/>
              <a:p>
                <a:pPr indent="0" lvl="0" marL="0" marR="0" rtl="0" algn="l">
                  <a:spcBef>
                    <a:spcPts val="0"/>
                  </a:spcBef>
                  <a:spcAft>
                    <a:spcPts val="0"/>
                  </a:spcAft>
                  <a:buNone/>
                </a:pPr>
                <a:r>
                  <a:rPr b="1" lang="es-PE" sz="1200">
                    <a:solidFill>
                      <a:schemeClr val="accent2"/>
                    </a:solidFill>
                    <a:latin typeface="Calibri"/>
                    <a:ea typeface="Calibri"/>
                    <a:cs typeface="Calibri"/>
                    <a:sym typeface="Calibri"/>
                  </a:rPr>
                  <a:t>COLABORADORES</a:t>
                </a:r>
                <a:r>
                  <a:rPr lang="es-PE" sz="1200">
                    <a:solidFill>
                      <a:schemeClr val="accent2"/>
                    </a:solidFill>
                    <a:latin typeface="Calibri"/>
                    <a:ea typeface="Calibri"/>
                    <a:cs typeface="Calibri"/>
                    <a:sym typeface="Calibri"/>
                  </a:rPr>
                  <a:t>: </a:t>
                </a:r>
                <a:r>
                  <a:rPr lang="es-PE" sz="1200">
                    <a:solidFill>
                      <a:schemeClr val="dk1"/>
                    </a:solidFill>
                    <a:latin typeface="Calibri"/>
                    <a:ea typeface="Calibri"/>
                    <a:cs typeface="Calibri"/>
                    <a:sym typeface="Calibri"/>
                  </a:rPr>
                  <a:t>Colaboradores son aquellas personas o entidades que no están formalmente asignadas al proyecto, pero que contribuyen de manera significativa en áreas específicas. Su contribución puede ser ad hoc o de naturaleza temporal.</a:t>
                </a:r>
                <a:endParaRPr sz="1200">
                  <a:solidFill>
                    <a:schemeClr val="dk1"/>
                  </a:solidFill>
                  <a:latin typeface="Calibri"/>
                  <a:ea typeface="Calibri"/>
                  <a:cs typeface="Calibri"/>
                  <a:sym typeface="Calibri"/>
                </a:endParaRPr>
              </a:p>
            </p:txBody>
          </p:sp>
          <p:sp>
            <p:nvSpPr>
              <p:cNvPr id="157" name="Google Shape;157;p9"/>
              <p:cNvSpPr/>
              <p:nvPr/>
            </p:nvSpPr>
            <p:spPr>
              <a:xfrm rot="-5400000">
                <a:off x="766028" y="1463617"/>
                <a:ext cx="929364" cy="764381"/>
              </a:xfrm>
              <a:prstGeom prst="round2SameRect">
                <a:avLst>
                  <a:gd fmla="val 16667" name="adj1"/>
                  <a:gd fmla="val 0" name="adj2"/>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grpSp>
      <p:pic>
        <p:nvPicPr>
          <p:cNvPr id="158" name="Google Shape;158;p9"/>
          <p:cNvPicPr preferRelativeResize="0"/>
          <p:nvPr/>
        </p:nvPicPr>
        <p:blipFill rotWithShape="1">
          <a:blip r:embed="rId3">
            <a:alphaModFix/>
          </a:blip>
          <a:srcRect b="0" l="0" r="0" t="0"/>
          <a:stretch/>
        </p:blipFill>
        <p:spPr>
          <a:xfrm>
            <a:off x="766822" y="1398393"/>
            <a:ext cx="456181" cy="456181"/>
          </a:xfrm>
          <a:prstGeom prst="rect">
            <a:avLst/>
          </a:prstGeom>
          <a:noFill/>
          <a:ln>
            <a:noFill/>
          </a:ln>
        </p:spPr>
      </p:pic>
      <p:pic>
        <p:nvPicPr>
          <p:cNvPr id="159" name="Google Shape;159;p9"/>
          <p:cNvPicPr preferRelativeResize="0"/>
          <p:nvPr/>
        </p:nvPicPr>
        <p:blipFill rotWithShape="1">
          <a:blip r:embed="rId4">
            <a:alphaModFix/>
          </a:blip>
          <a:srcRect b="0" l="0" r="0" t="0"/>
          <a:stretch/>
        </p:blipFill>
        <p:spPr>
          <a:xfrm>
            <a:off x="838815" y="2200759"/>
            <a:ext cx="312195" cy="475282"/>
          </a:xfrm>
          <a:prstGeom prst="rect">
            <a:avLst/>
          </a:prstGeom>
          <a:noFill/>
          <a:ln>
            <a:noFill/>
          </a:ln>
        </p:spPr>
      </p:pic>
      <p:pic>
        <p:nvPicPr>
          <p:cNvPr id="160" name="Google Shape;160;p9"/>
          <p:cNvPicPr preferRelativeResize="0"/>
          <p:nvPr/>
        </p:nvPicPr>
        <p:blipFill rotWithShape="1">
          <a:blip r:embed="rId5">
            <a:alphaModFix/>
          </a:blip>
          <a:srcRect b="0" l="0" r="0" t="0"/>
          <a:stretch/>
        </p:blipFill>
        <p:spPr>
          <a:xfrm>
            <a:off x="761585" y="3861756"/>
            <a:ext cx="451157" cy="393209"/>
          </a:xfrm>
          <a:prstGeom prst="rect">
            <a:avLst/>
          </a:prstGeom>
          <a:noFill/>
          <a:ln>
            <a:noFill/>
          </a:ln>
        </p:spPr>
      </p:pic>
      <p:pic>
        <p:nvPicPr>
          <p:cNvPr id="161" name="Google Shape;161;p9"/>
          <p:cNvPicPr preferRelativeResize="0"/>
          <p:nvPr/>
        </p:nvPicPr>
        <p:blipFill rotWithShape="1">
          <a:blip r:embed="rId6">
            <a:alphaModFix/>
          </a:blip>
          <a:srcRect b="0" l="0" r="0" t="0"/>
          <a:stretch/>
        </p:blipFill>
        <p:spPr>
          <a:xfrm>
            <a:off x="773577" y="4639803"/>
            <a:ext cx="442671" cy="442671"/>
          </a:xfrm>
          <a:prstGeom prst="rect">
            <a:avLst/>
          </a:prstGeom>
          <a:noFill/>
          <a:ln>
            <a:noFill/>
          </a:ln>
        </p:spPr>
      </p:pic>
      <p:pic>
        <p:nvPicPr>
          <p:cNvPr id="162" name="Google Shape;162;p9"/>
          <p:cNvPicPr preferRelativeResize="0"/>
          <p:nvPr/>
        </p:nvPicPr>
        <p:blipFill rotWithShape="1">
          <a:blip r:embed="rId7">
            <a:alphaModFix/>
          </a:blip>
          <a:srcRect b="0" l="0" r="0" t="0"/>
          <a:stretch/>
        </p:blipFill>
        <p:spPr>
          <a:xfrm>
            <a:off x="762654" y="3011891"/>
            <a:ext cx="464517" cy="4645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ersonalizados 4 ISIL">
      <a:dk1>
        <a:srgbClr val="000000"/>
      </a:dk1>
      <a:lt1>
        <a:srgbClr val="FFFFFF"/>
      </a:lt1>
      <a:dk2>
        <a:srgbClr val="1F497D"/>
      </a:dk2>
      <a:lt2>
        <a:srgbClr val="EEECE1"/>
      </a:lt2>
      <a:accent1>
        <a:srgbClr val="FDC212"/>
      </a:accent1>
      <a:accent2>
        <a:srgbClr val="EE4638"/>
      </a:accent2>
      <a:accent3>
        <a:srgbClr val="92C14E"/>
      </a:accent3>
      <a:accent4>
        <a:srgbClr val="FE7828"/>
      </a:accent4>
      <a:accent5>
        <a:srgbClr val="00B1C2"/>
      </a:accent5>
      <a:accent6>
        <a:srgbClr val="808799"/>
      </a:accent6>
      <a:hlink>
        <a:srgbClr val="7150A0"/>
      </a:hlink>
      <a:folHlink>
        <a:srgbClr val="00B1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